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</p:sldIdLst>
  <p:sldSz cy="6858000" cx="9144000"/>
  <p:notesSz cx="6858000" cy="9144000"/>
  <p:embeddedFontLst>
    <p:embeddedFont>
      <p:font typeface="Nunito"/>
      <p:regular r:id="rId110"/>
      <p:bold r:id="rId111"/>
      <p:italic r:id="rId112"/>
      <p:boldItalic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654054-1069-4E5E-AC12-BAFFF263D3F4}">
  <a:tblStyle styleId="{0B654054-1069-4E5E-AC12-BAFFF263D3F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9DBBCE2-B41C-47A8-A3A9-10FA103F13F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Nunito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3" Type="http://schemas.openxmlformats.org/officeDocument/2006/relationships/font" Target="fonts/Nunito-boldItalic.fntdata"/><Relationship Id="rId112" Type="http://schemas.openxmlformats.org/officeDocument/2006/relationships/font" Target="fonts/Nunito-italic.fntdata"/><Relationship Id="rId111" Type="http://schemas.openxmlformats.org/officeDocument/2006/relationships/font" Target="fonts/Nunito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uzhidian.com/chart?id=5c56e4ef4a8c5e048189c71d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-tw/%E8%BF%B4%E6%AD%B8%E5%88%86%E6%9E%90" TargetMode="External"/><Relationship Id="rId3" Type="http://schemas.openxmlformats.org/officeDocument/2006/relationships/hyperlink" Target="https://www.yongxi-stat.com/multiple-regression-analysis/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mianao.org/z/4575.html" TargetMode="External"/><Relationship Id="rId3" Type="http://schemas.openxmlformats.org/officeDocument/2006/relationships/hyperlink" Target="http://www.ytv.co.jp/conan/" TargetMode="Externa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en/Linear_regression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eb.ydu.edu.tw/~alan9956/docu1/0951_stat/stat_13.pdf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Fbx9I3TpLjjaHvWLIsN3fkGD-lzNreeTBE1j8CTR65A/edit#gid=262967368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taruphackers.com/%E4%BB%80%E9%BA%BC%E6%98%AF%E5%B9%B3%E5%9D%87%E7%B5%95%E5%B0%8D%E8%AA%A4%E5%B7%AE-mean-absolute-error-mae%EF%BC%9F/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c638397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c63839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課程編輯網頁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1dc638397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e1089c260_3_3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e1089c260_3_3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5e1089c260_3_3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6481e7129b_0_50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6481e7129b_0_5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g6481e7129b_0_5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6481e7129b_0_5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6481e7129b_0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14.174</a:t>
            </a:r>
            <a:endParaRPr/>
          </a:p>
        </p:txBody>
      </p:sp>
      <p:sp>
        <p:nvSpPr>
          <p:cNvPr id="1858" name="Google Shape;1858;g6481e7129b_0_5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6481e7129b_0_5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6481e7129b_0_5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g6481e7129b_0_5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6481e7129b_0_7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6481e7129b_0_7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g6481e7129b_0_7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e2dd7b4e4_0_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e2dd7b4e4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5e2dd7b4e4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e2dd7b4e4_0_2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e2dd7b4e4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5e2dd7b4e4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e2dd7b4e4_0_1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e2dd7b4e4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5e2dd7b4e4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e2dd7b4e4_0_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e2dd7b4e4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5e2dd7b4e4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e2dd7b4e4_0_1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e2dd7b4e4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5e2dd7b4e4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e2dd7b4e4_0_1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e2dd7b4e4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5e2dd7b4e4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e2dd7b4e4_0_1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e2dd7b4e4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5e2dd7b4e4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e2dd7b4e4_0_2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e2dd7b4e4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5e2dd7b4e4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e1089c260_3_3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e1089c260_3_3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5e1089c260_3_3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e2936cc8e_1_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e2936cc8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e2936cc8e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e1089c260_3_3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e1089c260_3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5e1089c260_3_3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e1089c260_3_4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e1089c260_3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5e1089c260_3_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e1089c260_3_4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e1089c260_3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5e1089c260_3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e1089c260_3_4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e1089c260_3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5e1089c260_3_4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e1089c260_2_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e1089c260_2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5e1089c260_2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e1d40a66d_2_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e1d40a66d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5e1d40a66d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e1d40a66d_1_3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5e1d40a66d_1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5e1d40a66d_1_3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e2936cc8e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e2936cc8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5e2936cc8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5e1089c260_3_4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5e1089c260_3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5e1089c260_3_4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e1d40a66d_1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5e1d40a66d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5e1d40a66d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e2936cc8e_1_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e2936cc8e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e2936cc8e_1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e1d40a66d_1_6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e1d40a66d_1_6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5e1d40a66d_1_6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e1d40a66d_1_3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e1d40a66d_1_3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5e1d40a66d_1_3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e1d40a66d_1_4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e1d40a66d_1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5e1d40a66d_1_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e1d40a66d_1_4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5e1d40a66d_1_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g5e1d40a66d_1_4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e1d40a66d_1_6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e1d40a66d_1_6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5e1d40a66d_1_6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e1d40a66d_1_4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e1d40a66d_1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5e1d40a66d_1_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5e1d40a66d_1_3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5e1d40a66d_1_3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5e1d40a66d_1_3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e1d40a66d_1_4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5e1d40a66d_1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5e1d40a66d_1_4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5e1d40a66d_1_4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5e1d40a66d_1_4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stu</a:t>
            </a:r>
            <a:endParaRPr/>
          </a:p>
        </p:txBody>
      </p:sp>
      <p:sp>
        <p:nvSpPr>
          <p:cNvPr id="933" name="Google Shape;933;g5e1d40a66d_1_4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5e1d40a66d_1_4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5e1d40a66d_1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5e1d40a66d_1_4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e1089c260_0_2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e1089c260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：分類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e1089c260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e1d40a66d_1_4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5e1d40a66d_1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5e1d40a66d_1_4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e1d40a66d_1_4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5e1d40a66d_1_4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5e1d40a66d_1_4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e2e131aef_4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e2e131aef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g5e2e131aef_4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5e1d40a66d_1_7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5e1d40a66d_1_7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5e1d40a66d_1_7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e1d40a66d_1_7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e1d40a66d_1_7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5e1d40a66d_1_7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e1d40a66d_1_8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e1d40a66d_1_8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5e1d40a66d_1_8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e1089c260_3_4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e1089c260_3_4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g5e1089c260_3_4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e1d40a66d_1_5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5e1d40a66d_1_5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5e1d40a66d_1_5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e1d40a66d_1_5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e1d40a66d_1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F度量介於0~1之間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F度量越大，表示該模型具有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a. 分類正確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b. 不會分類錯誤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5e1d40a66d_1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e1d40a66d_1_8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e1d40a66d_1_8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5e1d40a66d_1_8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e2936cc8e_0_5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e2936cc8e_0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5e2936cc8e_0_5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5e1089c260_3_4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5e1089c260_3_4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5e1089c260_3_4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e1d40a66d_1_5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e1d40a66d_1_5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5e1d40a66d_1_5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e1d40a66d_1_5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e1d40a66d_1_5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g5e1d40a66d_1_5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e1d40a66d_1_5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e1d40a66d_1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5e1d40a66d_1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e1d40a66d_1_5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5e1d40a66d_1_5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5e1d40a66d_1_5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e1d40a66d_1_5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5e1d40a66d_1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5e1d40a66d_1_5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e1d40a66d_1_5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e1d40a66d_1_5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g5e1d40a66d_1_5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5e2936cc8e_0_7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5e2936cc8e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5e2936cc8e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5e2936cc8e_0_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5e2936cc8e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5e2936cc8e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e2936cc8e_0_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e2936cc8e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predicted 預測值</a:t>
            </a:r>
            <a:endParaRPr/>
          </a:p>
        </p:txBody>
      </p:sp>
      <p:sp>
        <p:nvSpPr>
          <p:cNvPr id="1277" name="Google Shape;1277;g5e2936cc8e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e1089c260_0_2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e1089c260_0_2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5e1089c260_0_2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5e1089c260_3_4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5e1089c260_3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http://tuzhidian.com/chart?id=5c56e4ef4a8c5e048189c71d</a:t>
            </a:r>
            <a:r>
              <a:rPr lang="zh-TW"/>
              <a:t> </a:t>
            </a:r>
            <a:endParaRPr/>
          </a:p>
        </p:txBody>
      </p:sp>
      <p:sp>
        <p:nvSpPr>
          <p:cNvPr id="1293" name="Google Shape;1293;g5e1089c260_3_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6481e7129b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6481e7129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https://www.wikiwand.com/zh-tw/%E8%BF%B4%E6%AD%B8%E5%88%86%E6%9E%90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https://www.yongxi-stat.com/multiple-regression-analysis/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g6481e7129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g6481e7129b_0_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" name="Google Shape;1315;g6481e7129b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松井優征（2017年9月22日）。TVアニメ「暗殺教室」公式サイト。TVアニメ「暗殺教室」公式サイト。上網日期：2019年7月30日，檢自：http://www.ansatsu-anime.com/</a:t>
            </a:r>
            <a:endParaRPr/>
          </a:p>
        </p:txBody>
      </p:sp>
      <p:sp>
        <p:nvSpPr>
          <p:cNvPr id="1316" name="Google Shape;1316;g6481e7129b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481e7129b_0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481e7129b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http://www.mianao.org/z/4575.html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</a:rPr>
              <a:t>青山剛昌（2019年7月27日）。名探偵コナン。読売テレビ。上網日期：2019年7月30日，檢自：</a:t>
            </a:r>
            <a:r>
              <a:rPr lang="zh-TW" sz="1100" u="sng">
                <a:solidFill>
                  <a:schemeClr val="hlink"/>
                </a:solidFill>
                <a:hlinkClick r:id="rId3"/>
              </a:rPr>
              <a:t>http://www.ytv.co.jp/conan/</a:t>
            </a:r>
            <a:endParaRPr/>
          </a:p>
        </p:txBody>
      </p:sp>
      <p:sp>
        <p:nvSpPr>
          <p:cNvPr id="1325" name="Google Shape;1325;g6481e7129b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6481e7129b_0_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6481e7129b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http://www.mianao.org/z/4575.html</a:t>
            </a:r>
            <a:endParaRPr/>
          </a:p>
        </p:txBody>
      </p:sp>
      <p:sp>
        <p:nvSpPr>
          <p:cNvPr id="1337" name="Google Shape;1337;g6481e7129b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6481e7129b_0_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6481e7129b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https://www.wikiwand.com/en/Linear_regression</a:t>
            </a:r>
            <a:r>
              <a:rPr lang="zh-TW"/>
              <a:t> </a:t>
            </a:r>
            <a:endParaRPr/>
          </a:p>
        </p:txBody>
      </p:sp>
      <p:sp>
        <p:nvSpPr>
          <p:cNvPr id="1349" name="Google Shape;1349;g6481e7129b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6481e7129b_0_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6481e7129b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g6481e7129b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6481e7129b_0_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6481e7129b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6481e7129b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6481e7129b_0_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6481e7129b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https://docs.google.com/spreadsheets/d/1Fbx9I3TpLjjaHvWLIsN3fkGD-lzNreeTBE1j8CTR65A/edit?usp=drive_web&amp;ouid=114213398356762978931</a:t>
            </a:r>
            <a:endParaRPr/>
          </a:p>
        </p:txBody>
      </p:sp>
      <p:sp>
        <p:nvSpPr>
          <p:cNvPr id="1384" name="Google Shape;1384;g6481e7129b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6481e7129b_0_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6481e7129b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http://web.ydu.edu.tw/~alan9956/docu1/0951_stat/stat_13.pdf</a:t>
            </a:r>
            <a:r>
              <a:rPr lang="zh-TW"/>
              <a:t> </a:t>
            </a:r>
            <a:endParaRPr/>
          </a:p>
        </p:txBody>
      </p:sp>
      <p:sp>
        <p:nvSpPr>
          <p:cNvPr id="1396" name="Google Shape;1396;g6481e7129b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e1089c260_3_3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e1089c260_3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https://www.indiatoday.in/education-today/gk-current-affairs/story/ai-tells-you-which-medical-treatment-is-better-1391840-2018-11-19</a:t>
            </a:r>
            <a:endParaRPr/>
          </a:p>
        </p:txBody>
      </p:sp>
      <p:sp>
        <p:nvSpPr>
          <p:cNvPr id="451" name="Google Shape;451;g5e1089c260_3_3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6481e7129b_0_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6481e7129b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2"/>
              </a:rPr>
              <a:t>https://docs.google.com/spreadsheets/d/1Fbx9I3TpLjjaHvWLIsN3fkGD-lzNreeTBE1j8CTR65A/edit#gid=262967368</a:t>
            </a:r>
            <a:r>
              <a:rPr lang="zh-TW"/>
              <a:t> </a:t>
            </a:r>
            <a:endParaRPr/>
          </a:p>
        </p:txBody>
      </p:sp>
      <p:sp>
        <p:nvSpPr>
          <p:cNvPr id="1408" name="Google Shape;1408;g6481e7129b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6481e7129b_0_1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6481e7129b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g6481e7129b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6481e7129b_0_1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6481e7129b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6481e7129b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6481e7129b_0_1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6481e7129b_0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g6481e7129b_0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6481e7129b_0_1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6481e7129b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g6481e7129b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6481e7129b_0_1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6481e7129b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g6481e7129b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6481e7129b_0_1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6481e7129b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6481e7129b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6481e7129b_0_1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6481e7129b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g6481e7129b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6481e7129b_0_2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6481e7129b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g6481e7129b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6481e7129b_0_2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6481e7129b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6481e7129b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e2936cc8e_0_6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e2936cc8e_0_6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5e2936cc8e_0_6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6481e7129b_0_2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6481e7129b_0_2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g6481e7129b_0_2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6481e7129b_0_2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6481e7129b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g6481e7129b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6481e7129b_0_2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6481e7129b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g6481e7129b_0_2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6481e7129b_0_2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6481e7129b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g6481e7129b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6481e7129b_0_2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6481e7129b_0_2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g6481e7129b_0_2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6481e7129b_0_3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6481e7129b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g6481e7129b_0_3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6481e7129b_0_3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6481e7129b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g6481e7129b_0_3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6481e7129b_0_3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6481e7129b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g6481e7129b_0_3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6481e7129b_0_3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6481e7129b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http://archive.ics.uci.edu/ml/datasets/Student+Performance </a:t>
            </a:r>
            <a:endParaRPr/>
          </a:p>
        </p:txBody>
      </p:sp>
      <p:sp>
        <p:nvSpPr>
          <p:cNvPr id="1679" name="Google Shape;1679;g6481e7129b_0_3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6481e7129b_0_3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6481e7129b_0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g6481e7129b_0_3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e1089c260_3_3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e1089c260_3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e1089c260_3_3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6481e7129b_0_3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6481e7129b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g6481e7129b_0_3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6481e7129b_0_3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6481e7129b_0_3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http://staruphackers.com/%E4%BB%80%E9%BA%BC%E6%98%AF%E5%B9%B3%E5%9D%87%E7%B5%95%E5%B0%8D%E8%AA%A4%E5%B7%AE-mean-absolute-error-mae%EF%BC%9F/</a:t>
            </a:r>
            <a:r>
              <a:rPr lang="zh-TW"/>
              <a:t> </a:t>
            </a:r>
            <a:endParaRPr/>
          </a:p>
        </p:txBody>
      </p:sp>
      <p:sp>
        <p:nvSpPr>
          <p:cNvPr id="1715" name="Google Shape;1715;g6481e7129b_0_3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6481e7129b_0_4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6481e7129b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g6481e7129b_0_4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6481e7129b_0_4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6481e7129b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g6481e7129b_0_4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6481e7129b_0_4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6481e7129b_0_4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6481e7129b_0_4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6481e7129b_0_4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6481e7129b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g6481e7129b_0_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6481e7129b_0_4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6481e7129b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g6481e7129b_0_4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6481e7129b_0_46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6481e7129b_0_4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g6481e7129b_0_4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6481e7129b_0_4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6481e7129b_0_4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g6481e7129b_0_4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6481e7129b_0_4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6481e7129b_0_4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g6481e7129b_0_4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hyperlink" Target="http://blog.pulipuli.info" TargetMode="External"/><Relationship Id="rId7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4.jpg"/><Relationship Id="rId4" Type="http://schemas.openxmlformats.org/officeDocument/2006/relationships/image" Target="../media/image56.png"/><Relationship Id="rId5" Type="http://schemas.openxmlformats.org/officeDocument/2006/relationships/image" Target="../media/image3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34.jpg"/><Relationship Id="rId4" Type="http://schemas.openxmlformats.org/officeDocument/2006/relationships/image" Target="../media/image56.png"/><Relationship Id="rId5" Type="http://schemas.openxmlformats.org/officeDocument/2006/relationships/image" Target="../media/image36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39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356671" y="1571400"/>
            <a:ext cx="3402300" cy="872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布丁布丁吃什麼？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000" u="sng">
                <a:solidFill>
                  <a:srgbClr val="FFFFFF"/>
                </a:solidFill>
                <a:hlinkClick r:id="rId6"/>
              </a:rPr>
              <a:t>http://blog.pulipuli.info</a:t>
            </a:r>
            <a:r>
              <a:rPr lang="zh-TW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9475" y="1493851"/>
            <a:ext cx="1034899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 1">
  <p:cSld name="1_章節標題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7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3379400" y="14669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1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表格" type="tbl">
  <p:cSld name="TAB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1" showMasterSp="0">
  <p:cSld name="TITLE_1">
    <p:bg>
      <p:bgPr>
        <a:solidFill>
          <a:srgbClr val="31303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 1">
  <p:cSld name="TITLE_ONLY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 1">
  <p:cSld name="TWO_OBJECTS_WITH_TEX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 2">
  <p:cSld name="TWO_OBJECTS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">
  <p:cSld name="TWO_OBJECTS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 1">
  <p:cSld name="TWO_OBJECTS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4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1">
  <p:cSld name="TWO_OBJECT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">
  <p:cSld name="1_章節標題_2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7" name="Google Shape;26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 1">
  <p:cSld name="1_章節標題_2_1_1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6" name="Google Shape;27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">
  <p:cSld name="1_章節標題_2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5" name="Google Shape;285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4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">
  <p:cSld name="1_章節標題"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">
  <p:cSld name="1_章節標題_1"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3">
  <p:cSld name="BLANK_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4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">
  <p:cSld name="BLANK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 2">
  <p:cSld name="BLANK_2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 1">
  <p:cSld name="BLANK_2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" name="Google Shape;338;p5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1">
  <p:cSld name="BLANK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3" name="Google Shape;343;p5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47" name="Google Shape;347;p52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53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5" name="Google Shape;355;p53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4" name="Google Shape;364;p5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表格" type="tbl">
  <p:cSld name="TABL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56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0" name="Google Shape;370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3" name="Google Shape;163;p25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edium.com/jameslearningnote/%E8%B3%87%E6%96%99%E5%88%86%E6%9E%90-%E6%A9%9F%E5%99%A8%E5%AD%B8%E7%BF%92-%E7%AC%AC3-5%E8%AC%9B-%E6%B1%BA%E7%AD%96%E6%A8%B9-decision-tree-%E4%BB%A5%E5%8F%8A%E9%9A%A8%E6%A9%9F%E6%A3%AE%E6%9E%97-random-forest-%E4%BB%8B%E7%B4%B9-7079b0ddfbda" TargetMode="External"/><Relationship Id="rId4" Type="http://schemas.openxmlformats.org/officeDocument/2006/relationships/image" Target="../media/image5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5.png"/><Relationship Id="rId4" Type="http://schemas.openxmlformats.org/officeDocument/2006/relationships/image" Target="../media/image130.png"/><Relationship Id="rId5" Type="http://schemas.openxmlformats.org/officeDocument/2006/relationships/image" Target="../media/image12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3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medium.com/jameslearningnote/%E8%B3%87%E6%96%99%E5%88%86%E6%9E%90-%E6%A9%9F%E5%99%A8%E5%AD%B8%E7%BF%92-%E7%AC%AC3-5%E8%AC%9B-%E6%B1%BA%E7%AD%96%E6%A8%B9-decision-tree-%E4%BB%A5%E5%8F%8A%E9%9A%A8%E6%A9%9F%E6%A3%AE%E6%9E%97-random-forest-%E4%BB%8B%E7%B4%B9-7079b0ddfbda" TargetMode="External"/><Relationship Id="rId4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aedsayad.com/decision_tree.ht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saedsayad.com/decision_tree.ht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saedsayad.com/decision_tree.ht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saedsayad.com/decision_tree.ht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Relationship Id="rId5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6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4.png"/><Relationship Id="rId4" Type="http://schemas.openxmlformats.org/officeDocument/2006/relationships/image" Target="../media/image8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baike.baidu.com/item/f-measure" TargetMode="External"/><Relationship Id="rId4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5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Relationship Id="rId4" Type="http://schemas.openxmlformats.org/officeDocument/2006/relationships/image" Target="../media/image126.png"/><Relationship Id="rId5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gif"/><Relationship Id="rId4" Type="http://schemas.openxmlformats.org/officeDocument/2006/relationships/image" Target="../media/image59.png"/><Relationship Id="rId5" Type="http://schemas.openxmlformats.org/officeDocument/2006/relationships/image" Target="../media/image9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1.png"/><Relationship Id="rId4" Type="http://schemas.openxmlformats.org/officeDocument/2006/relationships/image" Target="../media/image122.png"/><Relationship Id="rId5" Type="http://schemas.openxmlformats.org/officeDocument/2006/relationships/image" Target="../media/image8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twitter.com/RSMeme_/status/827145594678304768" TargetMode="External"/><Relationship Id="rId4" Type="http://schemas.openxmlformats.org/officeDocument/2006/relationships/image" Target="../media/image131.png"/><Relationship Id="rId5" Type="http://schemas.openxmlformats.org/officeDocument/2006/relationships/image" Target="../media/image90.png"/><Relationship Id="rId6" Type="http://schemas.openxmlformats.org/officeDocument/2006/relationships/image" Target="../media/image124.gif"/><Relationship Id="rId7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www.sthda.com/english/articles/40-regression-analysis/165-linear-regression-essentials-in-r/" TargetMode="External"/><Relationship Id="rId4" Type="http://schemas.openxmlformats.org/officeDocument/2006/relationships/image" Target="../media/image9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www.displayr.com/what-is-linear-regression/" TargetMode="External"/><Relationship Id="rId4" Type="http://schemas.openxmlformats.org/officeDocument/2006/relationships/image" Target="../media/image9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indiatoday.in/education-today/gk-current-affairs/story/ai-tells-you-which-medical-treatment-is-better-1391840-2018-11-19" TargetMode="External"/><Relationship Id="rId4" Type="http://schemas.openxmlformats.org/officeDocument/2006/relationships/image" Target="../media/image9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6.png"/><Relationship Id="rId4" Type="http://schemas.openxmlformats.org/officeDocument/2006/relationships/image" Target="../media/image10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0.png"/><Relationship Id="rId4" Type="http://schemas.openxmlformats.org/officeDocument/2006/relationships/image" Target="../media/image1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92.png"/><Relationship Id="rId5" Type="http://schemas.openxmlformats.org/officeDocument/2006/relationships/image" Target="../media/image5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00.png"/><Relationship Id="rId4" Type="http://schemas.openxmlformats.org/officeDocument/2006/relationships/image" Target="../media/image10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9.png"/><Relationship Id="rId4" Type="http://schemas.openxmlformats.org/officeDocument/2006/relationships/image" Target="../media/image11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9.png"/><Relationship Id="rId4" Type="http://schemas.openxmlformats.org/officeDocument/2006/relationships/image" Target="../media/image10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6.png"/><Relationship Id="rId4" Type="http://schemas.openxmlformats.org/officeDocument/2006/relationships/hyperlink" Target="http://blog.pulipuli.info/2017/06/spss-interpreting-multiple-regression.html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2.png"/><Relationship Id="rId4" Type="http://schemas.openxmlformats.org/officeDocument/2006/relationships/image" Target="../media/image127.png"/><Relationship Id="rId5" Type="http://schemas.openxmlformats.org/officeDocument/2006/relationships/image" Target="../media/image11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3.png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" type="subTitle"/>
          </p:nvPr>
        </p:nvSpPr>
        <p:spPr>
          <a:xfrm>
            <a:off x="599675" y="4779050"/>
            <a:ext cx="4130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布丁布丁吃布丁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2019年8月9日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7" name="Google Shape;377;p5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WEKA簡介與實作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Chapter 3.</a:t>
            </a:r>
            <a:r>
              <a:rPr b="0" lang="zh-TW" sz="3200"/>
              <a:t> </a:t>
            </a:r>
            <a:endParaRPr b="0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預測性分析：分類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1" name="Google Shape;511;p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決策樹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演算法目標 (1/2)</a:t>
            </a:r>
            <a:endParaRPr/>
          </a:p>
        </p:txBody>
      </p:sp>
      <p:sp>
        <p:nvSpPr>
          <p:cNvPr id="512" name="Google Shape;512;p6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u="sng">
                <a:solidFill>
                  <a:schemeClr val="hlink"/>
                </a:solidFill>
                <a:hlinkClick r:id="rId3"/>
              </a:rPr>
              <a:t>https://medium.com/jameslearningnote/%E8%B3%87%E6%96%99%E5%88%86%E6%9E%90-%E6%A9%9F%E5%99%A8%E5%AD%B8%E7%BF%92-%E7%AC%AC3-5%E8%AC%9B-%E6%B1%BA%E7%AD%96%E6%A8%B9-decision-tree-%E4%BB%A5%E5%8F%8A%E9%9A%A8%E6%A9%9F%E6%A3%AE%E6%9E%97-random-forest-%E4%BB%8B%E7%B4%B9-7079b0ddfbda</a:t>
            </a:r>
            <a:r>
              <a:rPr lang="zh-TW" sz="600"/>
              <a:t> </a:t>
            </a:r>
            <a:endParaRPr sz="600"/>
          </a:p>
        </p:txBody>
      </p:sp>
      <p:sp>
        <p:nvSpPr>
          <p:cNvPr id="513" name="Google Shape;513;p6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決策樹的目標是產生一套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樹狀結構的判斷規則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200"/>
              <a:buAutoNum type="alphaUcPeriod"/>
            </a:pPr>
            <a:r>
              <a:rPr lang="zh-TW" sz="2200">
                <a:solidFill>
                  <a:srgbClr val="FFFFFF"/>
                </a:solidFill>
                <a:highlight>
                  <a:schemeClr val="accent1"/>
                </a:highlight>
              </a:rPr>
              <a:t>內部節點</a:t>
            </a:r>
            <a:r>
              <a:rPr lang="zh-TW" sz="2200"/>
              <a:t>：用來判斷的屬性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UcPeriod"/>
            </a:pPr>
            <a:r>
              <a:rPr lang="zh-TW" sz="2200" u="sng"/>
              <a:t>分支</a:t>
            </a:r>
            <a:r>
              <a:rPr lang="zh-TW" sz="2200"/>
              <a:t>：屬性的值域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lphaUcPeriod"/>
            </a:pPr>
            <a:r>
              <a:rPr lang="zh-TW" sz="2200">
                <a:highlight>
                  <a:srgbClr val="FFE599"/>
                </a:highlight>
              </a:rPr>
              <a:t>葉節點</a:t>
            </a:r>
            <a:r>
              <a:rPr lang="zh-TW" sz="2200"/>
              <a:t>：目標屬性的值</a:t>
            </a:r>
            <a:endParaRPr sz="2200"/>
          </a:p>
        </p:txBody>
      </p:sp>
      <p:sp>
        <p:nvSpPr>
          <p:cNvPr id="514" name="Google Shape;514;p6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347" y="2543688"/>
            <a:ext cx="4019401" cy="320673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6"/>
          <p:cNvSpPr/>
          <p:nvPr/>
        </p:nvSpPr>
        <p:spPr>
          <a:xfrm>
            <a:off x="5868300" y="1911030"/>
            <a:ext cx="602400" cy="594600"/>
          </a:xfrm>
          <a:prstGeom prst="wedgeEllipseCallout">
            <a:avLst>
              <a:gd fmla="val 35072" name="adj1"/>
              <a:gd fmla="val 676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17" name="Google Shape;517;p66"/>
          <p:cNvSpPr/>
          <p:nvPr/>
        </p:nvSpPr>
        <p:spPr>
          <a:xfrm>
            <a:off x="4922650" y="2543705"/>
            <a:ext cx="602400" cy="594600"/>
          </a:xfrm>
          <a:prstGeom prst="wedgeEllipseCallout">
            <a:avLst>
              <a:gd fmla="val 60014" name="adj1"/>
              <a:gd fmla="val 4154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18" name="Google Shape;518;p66"/>
          <p:cNvSpPr/>
          <p:nvPr/>
        </p:nvSpPr>
        <p:spPr>
          <a:xfrm>
            <a:off x="4552800" y="4328905"/>
            <a:ext cx="602400" cy="594600"/>
          </a:xfrm>
          <a:prstGeom prst="wedgeEllipseCallout">
            <a:avLst>
              <a:gd fmla="val 36321" name="adj1"/>
              <a:gd fmla="val -951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75" y="3484839"/>
            <a:ext cx="2771775" cy="1847889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1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預測未知資料的分類 (1/2)</a:t>
            </a:r>
            <a:endParaRPr/>
          </a:p>
        </p:txBody>
      </p:sp>
      <p:sp>
        <p:nvSpPr>
          <p:cNvPr id="1845" name="Google Shape;1845;p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846" name="Google Shape;1846;p15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56"/>
          <p:cNvSpPr txBox="1"/>
          <p:nvPr>
            <p:ph idx="1" type="body"/>
          </p:nvPr>
        </p:nvSpPr>
        <p:spPr>
          <a:xfrm>
            <a:off x="476250" y="2115575"/>
            <a:ext cx="81915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在測試選項中開啟 </a:t>
            </a:r>
            <a:r>
              <a:rPr lang="zh-TW">
                <a:solidFill>
                  <a:srgbClr val="FF0000"/>
                </a:solidFill>
              </a:rPr>
              <a:t>未知資料</a:t>
            </a:r>
            <a:br>
              <a:rPr lang="zh-TW">
                <a:solidFill>
                  <a:srgbClr val="FF0000"/>
                </a:solidFill>
              </a:rPr>
            </a:br>
            <a:r>
              <a:rPr lang="zh-TW"/>
              <a:t>(而不是 測試資料)</a:t>
            </a:r>
            <a:endParaRPr/>
          </a:p>
        </p:txBody>
      </p:sp>
      <p:grpSp>
        <p:nvGrpSpPr>
          <p:cNvPr id="1848" name="Google Shape;1848;p156"/>
          <p:cNvGrpSpPr/>
          <p:nvPr/>
        </p:nvGrpSpPr>
        <p:grpSpPr>
          <a:xfrm>
            <a:off x="4856153" y="3682352"/>
            <a:ext cx="3717784" cy="1309410"/>
            <a:chOff x="4830616" y="4331252"/>
            <a:chExt cx="3717784" cy="1309410"/>
          </a:xfrm>
        </p:grpSpPr>
        <p:sp>
          <p:nvSpPr>
            <p:cNvPr id="1849" name="Google Shape;1849;p156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600" u="sng">
                  <a:solidFill>
                    <a:srgbClr val="0000FF"/>
                  </a:solidFill>
                </a:rPr>
                <a:t>stu-sch,gra-</a:t>
              </a:r>
              <a:br>
                <a:rPr lang="zh-TW" sz="2600" u="sng">
                  <a:solidFill>
                    <a:srgbClr val="0000FF"/>
                  </a:solidFill>
                </a:rPr>
              </a:br>
              <a:r>
                <a:rPr lang="zh-TW" sz="2600" u="sng">
                  <a:solidFill>
                    <a:srgbClr val="FF0000"/>
                  </a:solidFill>
                </a:rPr>
                <a:t>3 - unknown</a:t>
              </a:r>
              <a:r>
                <a:rPr lang="zh-TW" sz="2600" u="sng">
                  <a:solidFill>
                    <a:srgbClr val="0000FF"/>
                  </a:solidFill>
                </a:rPr>
                <a:t>.ods</a:t>
              </a:r>
              <a:endParaRPr sz="26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850" name="Google Shape;1850;p156"/>
            <p:cNvPicPr preferRelativeResize="0"/>
            <p:nvPr/>
          </p:nvPicPr>
          <p:blipFill/>
          <p:spPr>
            <a:xfrm>
              <a:off x="4830616" y="4331252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1" name="Google Shape;1851;p156"/>
          <p:cNvSpPr/>
          <p:nvPr/>
        </p:nvSpPr>
        <p:spPr>
          <a:xfrm flipH="1">
            <a:off x="2117778" y="4065825"/>
            <a:ext cx="2344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56"/>
          <p:cNvSpPr/>
          <p:nvPr/>
        </p:nvSpPr>
        <p:spPr>
          <a:xfrm>
            <a:off x="1042025" y="4180125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53" name="Google Shape;1853;p156"/>
          <p:cNvSpPr/>
          <p:nvPr/>
        </p:nvSpPr>
        <p:spPr>
          <a:xfrm>
            <a:off x="6971825" y="3087742"/>
            <a:ext cx="602400" cy="594600"/>
          </a:xfrm>
          <a:prstGeom prst="wedgeEllipseCallout">
            <a:avLst>
              <a:gd fmla="val -17389" name="adj1"/>
              <a:gd fmla="val 849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854" name="Google Shape;1854;p156"/>
          <p:cNvSpPr txBox="1"/>
          <p:nvPr>
            <p:ph idx="1" type="body"/>
          </p:nvPr>
        </p:nvSpPr>
        <p:spPr>
          <a:xfrm>
            <a:off x="476250" y="5546600"/>
            <a:ext cx="81915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其他步驟如STEP 2操作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5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1" name="Google Shape;186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350" y="2096107"/>
            <a:ext cx="4953000" cy="4406842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預測未知資料的分類 (2/2)</a:t>
            </a:r>
            <a:endParaRPr/>
          </a:p>
        </p:txBody>
      </p:sp>
      <p:sp>
        <p:nvSpPr>
          <p:cNvPr id="1863" name="Google Shape;1863;p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64" name="Google Shape;1864;p15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57"/>
          <p:cNvSpPr/>
          <p:nvPr/>
        </p:nvSpPr>
        <p:spPr>
          <a:xfrm>
            <a:off x="2875000" y="3588750"/>
            <a:ext cx="670200" cy="2046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66" name="Google Shape;1866;p157"/>
          <p:cNvSpPr txBox="1"/>
          <p:nvPr>
            <p:ph idx="2" type="body"/>
          </p:nvPr>
        </p:nvSpPr>
        <p:spPr>
          <a:xfrm>
            <a:off x="6010675" y="1791150"/>
            <a:ext cx="2714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(因為排版錯誤問題)</a:t>
            </a:r>
            <a:endParaRPr sz="22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rgbClr val="FF0000"/>
                </a:solidFill>
              </a:rPr>
              <a:t>第一個屬性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即是未知資料的預測結果</a:t>
            </a:r>
            <a:endParaRPr/>
          </a:p>
        </p:txBody>
      </p:sp>
      <p:grpSp>
        <p:nvGrpSpPr>
          <p:cNvPr id="1867" name="Google Shape;1867;p157"/>
          <p:cNvGrpSpPr/>
          <p:nvPr/>
        </p:nvGrpSpPr>
        <p:grpSpPr>
          <a:xfrm>
            <a:off x="527292" y="1714938"/>
            <a:ext cx="4411435" cy="1374151"/>
            <a:chOff x="649355" y="3612388"/>
            <a:chExt cx="4411435" cy="1374151"/>
          </a:xfrm>
        </p:grpSpPr>
        <p:sp>
          <p:nvSpPr>
            <p:cNvPr id="1868" name="Google Shape;1868;p157"/>
            <p:cNvSpPr/>
            <p:nvPr/>
          </p:nvSpPr>
          <p:spPr>
            <a:xfrm>
              <a:off x="1568190" y="3761325"/>
              <a:ext cx="34926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/>
                <a:t>stu-sch,gra-2 - test - </a:t>
              </a:r>
              <a:r>
                <a:rPr lang="zh-TW" sz="3000">
                  <a:solidFill>
                    <a:srgbClr val="FF0000"/>
                  </a:solidFill>
                </a:rPr>
                <a:t>predict.csv</a:t>
              </a:r>
              <a:endParaRPr sz="3000">
                <a:solidFill>
                  <a:srgbClr val="FF0000"/>
                </a:solidFill>
              </a:endParaRPr>
            </a:p>
          </p:txBody>
        </p:sp>
        <p:pic>
          <p:nvPicPr>
            <p:cNvPr id="1869" name="Google Shape;1869;p1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355" y="3612388"/>
              <a:ext cx="997486" cy="1374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76" name="Google Shape;1876;p158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5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8" name="Google Shape;1878;p158"/>
          <p:cNvGrpSpPr/>
          <p:nvPr/>
        </p:nvGrpSpPr>
        <p:grpSpPr>
          <a:xfrm>
            <a:off x="476258" y="1438046"/>
            <a:ext cx="4698271" cy="3782110"/>
            <a:chOff x="1294450" y="469463"/>
            <a:chExt cx="5990400" cy="4822275"/>
          </a:xfrm>
        </p:grpSpPr>
        <p:pic>
          <p:nvPicPr>
            <p:cNvPr id="1879" name="Google Shape;1879;p1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4450" y="469463"/>
              <a:ext cx="5990400" cy="4822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0" name="Google Shape;1880;p158"/>
            <p:cNvPicPr preferRelativeResize="0"/>
            <p:nvPr/>
          </p:nvPicPr>
          <p:blipFill rotWithShape="1">
            <a:blip r:embed="rId4">
              <a:alphaModFix amt="62000"/>
            </a:blip>
            <a:srcRect b="60510" l="0" r="0" t="0"/>
            <a:stretch/>
          </p:blipFill>
          <p:spPr>
            <a:xfrm>
              <a:off x="3372800" y="1062723"/>
              <a:ext cx="3358500" cy="32475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881" name="Google Shape;1881;p158"/>
          <p:cNvSpPr/>
          <p:nvPr/>
        </p:nvSpPr>
        <p:spPr>
          <a:xfrm>
            <a:off x="916425" y="4771850"/>
            <a:ext cx="7751100" cy="1488600"/>
          </a:xfrm>
          <a:prstGeom prst="wedgeRoundRectCallout">
            <a:avLst>
              <a:gd fmla="val 24180" name="adj1"/>
              <a:gd fmla="val -7365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AI：「小呆，我預測你的期末成績是</a:t>
            </a:r>
            <a:r>
              <a:rPr lang="zh-TW" sz="3200">
                <a:solidFill>
                  <a:srgbClr val="FF0000"/>
                </a:solidFill>
              </a:rPr>
              <a:t>14分</a:t>
            </a:r>
            <a:br>
              <a:rPr lang="zh-TW" sz="3200"/>
            </a:br>
            <a:r>
              <a:rPr lang="zh-TW" sz="3200"/>
              <a:t>這個預測誤差大約</a:t>
            </a:r>
            <a:r>
              <a:rPr lang="zh-TW" sz="3200">
                <a:solidFill>
                  <a:srgbClr val="FF0000"/>
                </a:solidFill>
              </a:rPr>
              <a:t>正負2分</a:t>
            </a:r>
            <a:r>
              <a:rPr lang="zh-TW" sz="3200"/>
              <a:t>之間。」</a:t>
            </a:r>
            <a:endParaRPr sz="3200"/>
          </a:p>
        </p:txBody>
      </p:sp>
      <p:pic>
        <p:nvPicPr>
          <p:cNvPr id="1882" name="Google Shape;1882;p158"/>
          <p:cNvPicPr preferRelativeResize="0"/>
          <p:nvPr/>
        </p:nvPicPr>
        <p:blipFill rotWithShape="1">
          <a:blip r:embed="rId5">
            <a:alphaModFix/>
          </a:blip>
          <a:srcRect b="21605" l="31872" r="23312" t="0"/>
          <a:stretch/>
        </p:blipFill>
        <p:spPr>
          <a:xfrm flipH="1">
            <a:off x="5298975" y="1874000"/>
            <a:ext cx="2488200" cy="244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3" name="Google Shape;1883;p1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由AI預測小呆的期末成績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90" name="Google Shape;1890;p159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⇩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3600"/>
              <a:t>Chapter 4. </a:t>
            </a:r>
            <a:endParaRPr sz="3600"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3600"/>
              <a:t>進階應用與結語</a:t>
            </a:r>
            <a:endParaRPr b="1" sz="3600"/>
          </a:p>
        </p:txBody>
      </p:sp>
      <p:sp>
        <p:nvSpPr>
          <p:cNvPr id="1891" name="Google Shape;1891;p15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今天的Weka...沒有極限！</a:t>
            </a:r>
            <a:endParaRPr sz="3400"/>
          </a:p>
        </p:txBody>
      </p:sp>
      <p:sp>
        <p:nvSpPr>
          <p:cNvPr id="1892" name="Google Shape;1892;p159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5" name="Google Shape;525;p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決策樹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演算法目標 (2/2)</a:t>
            </a:r>
            <a:endParaRPr/>
          </a:p>
        </p:txBody>
      </p:sp>
      <p:sp>
        <p:nvSpPr>
          <p:cNvPr id="526" name="Google Shape;526;p6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" u="sng">
                <a:solidFill>
                  <a:schemeClr val="hlink"/>
                </a:solidFill>
                <a:hlinkClick r:id="rId3"/>
              </a:rPr>
              <a:t>https://medium.com/jameslearningnote/%E8%B3%87%E6%96%99%E5%88%86%E6%9E%90-%E6%A9%9F%E5%99%A8%E5%AD%B8%E7%BF%92-%E7%AC%AC3-5%E8%AC%9B-%E6%B1%BA%E7%AD%96%E6%A8%B9-decision-tree-%E4%BB%A5%E5%8F%8A%E9%9A%A8%E6%A9%9F%E6%A3%AE%E6%9E%97-random-forest-%E4%BB%8B%E7%B4%B9-7079b0ddfbda</a:t>
            </a:r>
            <a:r>
              <a:rPr lang="zh-TW" sz="600"/>
              <a:t> </a:t>
            </a:r>
            <a:endParaRPr sz="600"/>
          </a:p>
        </p:txBody>
      </p:sp>
      <p:sp>
        <p:nvSpPr>
          <p:cNvPr id="527" name="Google Shape;527;p6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如果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zh-TW" sz="2200">
                <a:solidFill>
                  <a:srgbClr val="FFFFFF"/>
                </a:solidFill>
                <a:highlight>
                  <a:schemeClr val="accent1"/>
                </a:highlight>
              </a:rPr>
              <a:t>溫度</a:t>
            </a:r>
            <a:r>
              <a:rPr lang="zh-TW" sz="2200"/>
              <a:t> 介於 120 ~ 125之間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(</a:t>
            </a:r>
            <a:r>
              <a:rPr lang="zh-TW" sz="2200"/>
              <a:t>不是 </a:t>
            </a:r>
            <a:r>
              <a:rPr lang="zh-TW" sz="2200" u="sng"/>
              <a:t>&lt; </a:t>
            </a:r>
            <a:r>
              <a:rPr lang="zh-TW" sz="2200" u="sng"/>
              <a:t>120</a:t>
            </a:r>
            <a:r>
              <a:rPr lang="zh-TW" sz="2200"/>
              <a:t>)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(</a:t>
            </a:r>
            <a:r>
              <a:rPr lang="zh-TW" sz="2200"/>
              <a:t>不是 </a:t>
            </a:r>
            <a:r>
              <a:rPr lang="zh-TW" sz="2200" u="sng"/>
              <a:t>&gt; 125</a:t>
            </a:r>
            <a:r>
              <a:rPr lang="zh-TW" sz="2200"/>
              <a:t>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>
                <a:solidFill>
                  <a:srgbClr val="FFFFFF"/>
                </a:solidFill>
                <a:highlight>
                  <a:schemeClr val="accent1"/>
                </a:highlight>
              </a:rPr>
              <a:t>溼度</a:t>
            </a:r>
            <a:r>
              <a:rPr lang="zh-TW" sz="2200"/>
              <a:t> </a:t>
            </a:r>
            <a:r>
              <a:rPr lang="zh-TW" sz="2200" u="sng"/>
              <a:t>&gt; 7%</a:t>
            </a:r>
            <a:endParaRPr sz="2200" u="sng"/>
          </a:p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則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 </a:t>
            </a:r>
            <a:r>
              <a:rPr lang="zh-TW" sz="2200">
                <a:highlight>
                  <a:srgbClr val="FFE599"/>
                </a:highlight>
              </a:rPr>
              <a:t>披薩 = 難吃</a:t>
            </a:r>
            <a:endParaRPr sz="2200">
              <a:highlight>
                <a:srgbClr val="FFE599"/>
              </a:highlight>
            </a:endParaRPr>
          </a:p>
        </p:txBody>
      </p:sp>
      <p:sp>
        <p:nvSpPr>
          <p:cNvPr id="528" name="Google Shape;528;p6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347" y="2543688"/>
            <a:ext cx="4019401" cy="3206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67"/>
          <p:cNvCxnSpPr/>
          <p:nvPr/>
        </p:nvCxnSpPr>
        <p:spPr>
          <a:xfrm flipH="1">
            <a:off x="6619525" y="2978275"/>
            <a:ext cx="8700" cy="81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67"/>
          <p:cNvSpPr/>
          <p:nvPr/>
        </p:nvSpPr>
        <p:spPr>
          <a:xfrm>
            <a:off x="7231350" y="4986925"/>
            <a:ext cx="726000" cy="763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532" name="Google Shape;532;p67"/>
          <p:cNvCxnSpPr/>
          <p:nvPr/>
        </p:nvCxnSpPr>
        <p:spPr>
          <a:xfrm>
            <a:off x="6760775" y="4303925"/>
            <a:ext cx="759900" cy="822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67"/>
          <p:cNvSpPr/>
          <p:nvPr/>
        </p:nvSpPr>
        <p:spPr>
          <a:xfrm>
            <a:off x="5877025" y="2543700"/>
            <a:ext cx="1609200" cy="43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34" name="Google Shape;534;p67"/>
          <p:cNvSpPr/>
          <p:nvPr/>
        </p:nvSpPr>
        <p:spPr>
          <a:xfrm>
            <a:off x="5819275" y="3830250"/>
            <a:ext cx="1609200" cy="43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 (1/7)</a:t>
            </a:r>
            <a:endParaRPr/>
          </a:p>
        </p:txBody>
      </p:sp>
      <p:sp>
        <p:nvSpPr>
          <p:cNvPr id="541" name="Google Shape;541;p6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要先</a:t>
            </a:r>
            <a:r>
              <a:rPr lang="zh-TW">
                <a:solidFill>
                  <a:schemeClr val="dk1"/>
                </a:solidFill>
              </a:rPr>
              <a:t>選擇</a:t>
            </a:r>
            <a:r>
              <a:rPr lang="zh-TW">
                <a:solidFill>
                  <a:schemeClr val="dk1"/>
                </a:solidFill>
              </a:rPr>
              <a:t>那個屬性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作為內部節點呢？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溫度？溼度？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需要找尋分割後可以有效區隔目標屬性的屬性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⇨ 資訊獲利 InfoGain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2" name="Google Shape;542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3" name="Google Shape;543;p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347" y="2543688"/>
            <a:ext cx="4019401" cy="32067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8"/>
          <p:cNvSpPr/>
          <p:nvPr/>
        </p:nvSpPr>
        <p:spPr>
          <a:xfrm>
            <a:off x="5868300" y="1911030"/>
            <a:ext cx="602400" cy="594600"/>
          </a:xfrm>
          <a:prstGeom prst="wedgeEllipseCallout">
            <a:avLst>
              <a:gd fmla="val 35072" name="adj1"/>
              <a:gd fmla="val 676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?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547" name="Google Shape;547;p68"/>
          <p:cNvSpPr/>
          <p:nvPr/>
        </p:nvSpPr>
        <p:spPr>
          <a:xfrm>
            <a:off x="5868300" y="3305580"/>
            <a:ext cx="602400" cy="594600"/>
          </a:xfrm>
          <a:prstGeom prst="wedgeEllipseCallout">
            <a:avLst>
              <a:gd fmla="val 35072" name="adj1"/>
              <a:gd fmla="val 676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?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 (2/7)</a:t>
            </a:r>
            <a:endParaRPr/>
          </a:p>
        </p:txBody>
      </p:sp>
      <p:sp>
        <p:nvSpPr>
          <p:cNvPr id="554" name="Google Shape;554;p69"/>
          <p:cNvSpPr txBox="1"/>
          <p:nvPr>
            <p:ph idx="1" type="body"/>
          </p:nvPr>
        </p:nvSpPr>
        <p:spPr>
          <a:xfrm>
            <a:off x="476250" y="2277975"/>
            <a:ext cx="8191500" cy="27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資訊獲利 InfoGain = 分割前的資訊量 - 分割後的資訊量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資訊量：</a:t>
            </a:r>
            <a:r>
              <a:rPr b="1" lang="zh-TW">
                <a:solidFill>
                  <a:schemeClr val="dk1"/>
                </a:solidFill>
              </a:rPr>
              <a:t>熵(entropy, ㄕㄤ)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55" name="Google Shape;555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6" name="Google Shape;556;p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69"/>
          <p:cNvPicPr preferRelativeResize="0"/>
          <p:nvPr/>
        </p:nvPicPr>
        <p:blipFill rotWithShape="1">
          <a:blip r:embed="rId3">
            <a:alphaModFix/>
          </a:blip>
          <a:srcRect b="68138" l="22169" r="21073" t="4420"/>
          <a:stretch/>
        </p:blipFill>
        <p:spPr>
          <a:xfrm>
            <a:off x="3168450" y="4024075"/>
            <a:ext cx="2807099" cy="8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9"/>
          <p:cNvSpPr txBox="1"/>
          <p:nvPr>
            <p:ph idx="1" type="body"/>
          </p:nvPr>
        </p:nvSpPr>
        <p:spPr>
          <a:xfrm>
            <a:off x="476250" y="3391550"/>
            <a:ext cx="8191500" cy="27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熵 越大，表示資訊越混亂，難以區分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熵 最小值為0，表示資訊只有唯一結果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p70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565" name="Google Shape;565;p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資訊獲利 (3/7)</a:t>
            </a:r>
            <a:endParaRPr/>
          </a:p>
        </p:txBody>
      </p:sp>
      <p:sp>
        <p:nvSpPr>
          <p:cNvPr id="566" name="Google Shape;566;p70"/>
          <p:cNvSpPr txBox="1"/>
          <p:nvPr>
            <p:ph idx="1" type="body"/>
          </p:nvPr>
        </p:nvSpPr>
        <p:spPr>
          <a:xfrm>
            <a:off x="533400" y="1791150"/>
            <a:ext cx="4318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/>
              <a:t>分割前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2"/>
                </a:solidFill>
              </a:rPr>
              <a:t>目標</a:t>
            </a:r>
            <a:r>
              <a:rPr lang="zh-TW">
                <a:solidFill>
                  <a:schemeClr val="dk1"/>
                </a:solidFill>
              </a:rPr>
              <a:t>屬性 </a:t>
            </a: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的熵：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E(會員等級) =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	- (3/7) * log</a:t>
            </a:r>
            <a:r>
              <a:rPr baseline="-25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(3/7)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	- (4/7) * log</a:t>
            </a:r>
            <a:r>
              <a:rPr baseline="-25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(4/7)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	= 0.9852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67" name="Google Shape;567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8" name="Google Shape;568;p7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0"/>
          <p:cNvSpPr/>
          <p:nvPr/>
        </p:nvSpPr>
        <p:spPr>
          <a:xfrm>
            <a:off x="8006900" y="2275000"/>
            <a:ext cx="777000" cy="3729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5" name="Google Shape;575;p71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 (4/7)</a:t>
            </a:r>
            <a:endParaRPr/>
          </a:p>
        </p:txBody>
      </p:sp>
      <p:sp>
        <p:nvSpPr>
          <p:cNvPr id="577" name="Google Shape;577;p71"/>
          <p:cNvSpPr txBox="1"/>
          <p:nvPr>
            <p:ph idx="1" type="body"/>
          </p:nvPr>
        </p:nvSpPr>
        <p:spPr>
          <a:xfrm>
            <a:off x="533400" y="1791150"/>
            <a:ext cx="425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chemeClr val="accent1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屬性時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計算 </a:t>
            </a:r>
            <a:r>
              <a:rPr lang="zh-TW" u="sng"/>
              <a:t>平均月收入 = 1</a:t>
            </a:r>
            <a:r>
              <a:rPr lang="zh-TW">
                <a:solidFill>
                  <a:schemeClr val="dk1"/>
                </a:solidFill>
              </a:rPr>
              <a:t> 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目標屬性 </a:t>
            </a: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的熵：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E(會員等級) =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	- (2/3) * log</a:t>
            </a:r>
            <a:r>
              <a:rPr baseline="-25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(2/3)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	- (1/3) * log</a:t>
            </a:r>
            <a:r>
              <a:rPr baseline="-25000" lang="zh-TW">
                <a:solidFill>
                  <a:schemeClr val="dk1"/>
                </a:solidFill>
              </a:rPr>
              <a:t>2</a:t>
            </a:r>
            <a:r>
              <a:rPr lang="zh-TW">
                <a:solidFill>
                  <a:schemeClr val="dk1"/>
                </a:solidFill>
              </a:rPr>
              <a:t>(1/3)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	≃ 0.92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78" name="Google Shape;578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9" name="Google Shape;579;p7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1"/>
          <p:cNvSpPr/>
          <p:nvPr/>
        </p:nvSpPr>
        <p:spPr>
          <a:xfrm>
            <a:off x="6645900" y="3087050"/>
            <a:ext cx="2138100" cy="81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81" name="Google Shape;581;p71"/>
          <p:cNvSpPr/>
          <p:nvPr/>
        </p:nvSpPr>
        <p:spPr>
          <a:xfrm>
            <a:off x="6645900" y="4304225"/>
            <a:ext cx="2138100" cy="40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72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 (5/7)</a:t>
            </a:r>
            <a:endParaRPr/>
          </a:p>
        </p:txBody>
      </p:sp>
      <p:sp>
        <p:nvSpPr>
          <p:cNvPr id="589" name="Google Shape;589;p72"/>
          <p:cNvSpPr txBox="1"/>
          <p:nvPr>
            <p:ph idx="1" type="body"/>
          </p:nvPr>
        </p:nvSpPr>
        <p:spPr>
          <a:xfrm>
            <a:off x="533400" y="1791150"/>
            <a:ext cx="4769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chemeClr val="accent1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屬性時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計算 </a:t>
            </a:r>
            <a:r>
              <a:rPr lang="zh-TW" u="sng">
                <a:solidFill>
                  <a:schemeClr val="dk1"/>
                </a:solidFill>
              </a:rPr>
              <a:t>平均月收入 = 1</a:t>
            </a:r>
            <a:r>
              <a:rPr lang="zh-TW">
                <a:solidFill>
                  <a:schemeClr val="dk1"/>
                </a:solidFill>
              </a:rPr>
              <a:t> 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目標屬性 會員等級的熵：0.92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計算 </a:t>
            </a:r>
            <a:r>
              <a:rPr lang="zh-TW" u="sng">
                <a:solidFill>
                  <a:srgbClr val="FF9900"/>
                </a:solidFill>
              </a:rPr>
              <a:t>平均月收入 = 2</a:t>
            </a:r>
            <a:r>
              <a:rPr lang="zh-TW">
                <a:solidFill>
                  <a:schemeClr val="dk1"/>
                </a:solidFill>
              </a:rPr>
              <a:t> 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目標屬性 </a:t>
            </a: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的熵：</a:t>
            </a:r>
            <a:r>
              <a:rPr lang="zh-TW">
                <a:solidFill>
                  <a:srgbClr val="0000FF"/>
                </a:solidFill>
              </a:rPr>
              <a:t>0</a:t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計算 </a:t>
            </a:r>
            <a:r>
              <a:rPr lang="zh-TW" u="sng">
                <a:solidFill>
                  <a:srgbClr val="0000FF"/>
                </a:solidFill>
              </a:rPr>
              <a:t>平均月收入 = 3</a:t>
            </a:r>
            <a:r>
              <a:rPr lang="zh-TW">
                <a:solidFill>
                  <a:schemeClr val="dk1"/>
                </a:solidFill>
              </a:rPr>
              <a:t> 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目標屬性 </a:t>
            </a: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的熵：</a:t>
            </a:r>
            <a:r>
              <a:rPr lang="zh-TW">
                <a:solidFill>
                  <a:srgbClr val="FF9900"/>
                </a:solidFill>
              </a:rPr>
              <a:t>0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90" name="Google Shape;590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1" name="Google Shape;591;p7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2"/>
          <p:cNvSpPr/>
          <p:nvPr/>
        </p:nvSpPr>
        <p:spPr>
          <a:xfrm>
            <a:off x="6645900" y="4683350"/>
            <a:ext cx="2138100" cy="1243800"/>
          </a:xfrm>
          <a:prstGeom prst="roundRect">
            <a:avLst>
              <a:gd fmla="val 8266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93" name="Google Shape;593;p72"/>
          <p:cNvSpPr/>
          <p:nvPr/>
        </p:nvSpPr>
        <p:spPr>
          <a:xfrm>
            <a:off x="6645900" y="3898500"/>
            <a:ext cx="2138100" cy="405600"/>
          </a:xfrm>
          <a:prstGeom prst="roundRect">
            <a:avLst>
              <a:gd fmla="val 8266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9" name="Google Shape;599;p73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 (6/7)</a:t>
            </a:r>
            <a:endParaRPr/>
          </a:p>
        </p:txBody>
      </p:sp>
      <p:sp>
        <p:nvSpPr>
          <p:cNvPr id="601" name="Google Shape;601;p73"/>
          <p:cNvSpPr txBox="1"/>
          <p:nvPr>
            <p:ph idx="1" type="body"/>
          </p:nvPr>
        </p:nvSpPr>
        <p:spPr>
          <a:xfrm>
            <a:off x="533400" y="1791150"/>
            <a:ext cx="5122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rgbClr val="4A86E8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屬性時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在分割後的資訊獲利：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InfoGain (會員等級, 平均月收入) = 0.9852 - (0.92 + 0 + 0)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= 0.0652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2" name="Google Shape;602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3" name="Google Shape;603;p7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3"/>
          <p:cNvSpPr/>
          <p:nvPr/>
        </p:nvSpPr>
        <p:spPr>
          <a:xfrm>
            <a:off x="6645900" y="2367000"/>
            <a:ext cx="2138100" cy="3513600"/>
          </a:xfrm>
          <a:prstGeom prst="roundRect">
            <a:avLst>
              <a:gd fmla="val 247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0" name="Google Shape;610;p74"/>
          <p:cNvGraphicFramePr/>
          <p:nvPr/>
        </p:nvGraphicFramePr>
        <p:xfrm>
          <a:off x="5870138" y="2438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694775"/>
                <a:gridCol w="1513750"/>
                <a:gridCol w="693600"/>
              </a:tblGrid>
              <a:tr h="683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年齡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分級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平均月收入 (千)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會員等級</a:t>
                      </a:r>
                      <a:endParaRPr b="1"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低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</a:tbl>
          </a:graphicData>
        </a:graphic>
      </p:graphicFrame>
      <p:sp>
        <p:nvSpPr>
          <p:cNvPr id="611" name="Google Shape;611;p74"/>
          <p:cNvSpPr/>
          <p:nvPr/>
        </p:nvSpPr>
        <p:spPr>
          <a:xfrm>
            <a:off x="5917650" y="2367000"/>
            <a:ext cx="2866500" cy="3513600"/>
          </a:xfrm>
          <a:prstGeom prst="roundRect">
            <a:avLst>
              <a:gd fmla="val 247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12" name="Google Shape;612;p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決策樹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資訊獲利 (7/7)</a:t>
            </a:r>
            <a:endParaRPr/>
          </a:p>
        </p:txBody>
      </p:sp>
      <p:sp>
        <p:nvSpPr>
          <p:cNvPr id="613" name="Google Shape;613;p74"/>
          <p:cNvSpPr txBox="1"/>
          <p:nvPr>
            <p:ph idx="1" type="body"/>
          </p:nvPr>
        </p:nvSpPr>
        <p:spPr>
          <a:xfrm>
            <a:off x="533400" y="1791150"/>
            <a:ext cx="5122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rgbClr val="4A86E8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屬性時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在分割後的資訊獲利：0.0652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考慮 </a:t>
            </a:r>
            <a:r>
              <a:rPr lang="zh-TW">
                <a:solidFill>
                  <a:srgbClr val="FFFFFF"/>
                </a:solidFill>
                <a:highlight>
                  <a:srgbClr val="4A86E8"/>
                </a:highlight>
              </a:rPr>
              <a:t>年齡分級</a:t>
            </a:r>
            <a:r>
              <a:rPr lang="zh-TW">
                <a:solidFill>
                  <a:schemeClr val="dk1"/>
                </a:solidFill>
              </a:rPr>
              <a:t> 屬性時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rgbClr val="FFFFFF"/>
                </a:solidFill>
                <a:highlight>
                  <a:srgbClr val="980000"/>
                </a:highlight>
              </a:rPr>
              <a:t>會員等級</a:t>
            </a:r>
            <a:r>
              <a:rPr lang="zh-TW">
                <a:solidFill>
                  <a:schemeClr val="dk1"/>
                </a:solidFill>
              </a:rPr>
              <a:t> 在分割後的資訊獲利：0.0142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0.0652 &gt; 0.0142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優先選擇</a:t>
            </a:r>
            <a:r>
              <a:rPr lang="zh-TW">
                <a:solidFill>
                  <a:srgbClr val="FFFFFF"/>
                </a:solidFill>
                <a:highlight>
                  <a:srgbClr val="4A86E8"/>
                </a:highlight>
              </a:rPr>
              <a:t>平均月收入</a:t>
            </a:r>
            <a:r>
              <a:rPr lang="zh-TW">
                <a:solidFill>
                  <a:schemeClr val="dk1"/>
                </a:solidFill>
              </a:rPr>
              <a:t> 作為內部節點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4" name="Google Shape;614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5" name="Google Shape;615;p7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5"/>
          <p:cNvSpPr txBox="1"/>
          <p:nvPr>
            <p:ph idx="1" type="body"/>
          </p:nvPr>
        </p:nvSpPr>
        <p:spPr>
          <a:xfrm>
            <a:off x="476250" y="1783075"/>
            <a:ext cx="3836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3200"/>
              <a:t>足球賽資料集</a:t>
            </a:r>
            <a:endParaRPr b="1" sz="32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案例數量: 14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屬性數量: 5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目標屬性：比賽舉行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能夠用天氣、氣溫、</a:t>
            </a:r>
            <a:br>
              <a:rPr lang="zh-TW"/>
            </a:br>
            <a:r>
              <a:rPr lang="zh-TW"/>
              <a:t>溼度、起風等屬性來預測是否要舉行比賽嗎？</a:t>
            </a:r>
            <a:endParaRPr/>
          </a:p>
        </p:txBody>
      </p:sp>
      <p:sp>
        <p:nvSpPr>
          <p:cNvPr id="622" name="Google Shape;622;p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決策樹舉例 (1/4)</a:t>
            </a:r>
            <a:endParaRPr/>
          </a:p>
        </p:txBody>
      </p:sp>
      <p:sp>
        <p:nvSpPr>
          <p:cNvPr id="623" name="Google Shape;623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4" name="Google Shape;624;p7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https://www.saedsayad.com/decision_tree.htm</a:t>
            </a:r>
            <a:endParaRPr/>
          </a:p>
        </p:txBody>
      </p:sp>
      <p:sp>
        <p:nvSpPr>
          <p:cNvPr id="625" name="Google Shape;625;p75"/>
          <p:cNvSpPr/>
          <p:nvPr/>
        </p:nvSpPr>
        <p:spPr>
          <a:xfrm>
            <a:off x="7603675" y="938675"/>
            <a:ext cx="1102800" cy="578400"/>
          </a:xfrm>
          <a:prstGeom prst="wedgeRoundRectCallout">
            <a:avLst>
              <a:gd fmla="val 7862" name="adj1"/>
              <a:gd fmla="val 924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</a:t>
            </a: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型</a:t>
            </a:r>
            <a:endParaRPr b="1"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</a:t>
            </a:r>
            <a:endParaRPr b="1"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626" name="Google Shape;626;p75"/>
          <p:cNvGraphicFramePr/>
          <p:nvPr/>
        </p:nvGraphicFramePr>
        <p:xfrm>
          <a:off x="4795850" y="181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684525"/>
                <a:gridCol w="684525"/>
                <a:gridCol w="684525"/>
                <a:gridCol w="684525"/>
                <a:gridCol w="1273500"/>
              </a:tblGrid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天氣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氣溫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溼度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起風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比賽舉行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1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 (1/2)</a:t>
            </a:r>
            <a:endParaRPr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630250" y="3047798"/>
            <a:ext cx="38688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認識Weka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Weka的資料來源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準備Weka：</a:t>
            </a:r>
            <a:br>
              <a:rPr lang="zh-TW"/>
            </a:br>
            <a:r>
              <a:rPr lang="zh-TW"/>
              <a:t>下載、安裝與設定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認識Weka架構</a:t>
            </a:r>
            <a:endParaRPr/>
          </a:p>
        </p:txBody>
      </p:sp>
      <p:sp>
        <p:nvSpPr>
          <p:cNvPr id="385" name="Google Shape;385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6" name="Google Shape;386;p5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Chapter 1. 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認識Weka</a:t>
            </a:r>
            <a:r>
              <a:rPr lang="zh-TW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7" name="Google Shape;387;p58"/>
          <p:cNvSpPr txBox="1"/>
          <p:nvPr>
            <p:ph idx="2" type="body"/>
          </p:nvPr>
        </p:nvSpPr>
        <p:spPr>
          <a:xfrm>
            <a:off x="4629156" y="3047798"/>
            <a:ext cx="3887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探索性分析：分群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探索性分析：異常偵測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5"/>
            </a:pPr>
            <a:r>
              <a:rPr lang="zh-TW"/>
              <a:t>比較性分析：</a:t>
            </a:r>
            <a:br>
              <a:rPr lang="zh-TW"/>
            </a:br>
            <a:r>
              <a:rPr lang="zh-TW"/>
              <a:t>關聯規則探勘</a:t>
            </a:r>
            <a:endParaRPr/>
          </a:p>
        </p:txBody>
      </p:sp>
      <p:sp>
        <p:nvSpPr>
          <p:cNvPr id="388" name="Google Shape;388;p5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Chapter 2.</a:t>
            </a:r>
            <a:br>
              <a:rPr lang="zh-TW"/>
            </a:br>
            <a:r>
              <a:rPr lang="zh-TW"/>
              <a:t>探索性與比較性分析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3" name="Google Shape;633;p7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https://www.saedsayad.com/decision_tree.htm</a:t>
            </a:r>
            <a:r>
              <a:rPr lang="zh-TW"/>
              <a:t> </a:t>
            </a:r>
            <a:endParaRPr/>
          </a:p>
        </p:txBody>
      </p:sp>
      <p:sp>
        <p:nvSpPr>
          <p:cNvPr id="634" name="Google Shape;634;p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決策樹舉例 (2/4)</a:t>
            </a:r>
            <a:endParaRPr/>
          </a:p>
        </p:txBody>
      </p:sp>
      <p:sp>
        <p:nvSpPr>
          <p:cNvPr id="635" name="Google Shape;635;p76"/>
          <p:cNvSpPr txBox="1"/>
          <p:nvPr>
            <p:ph idx="1" type="body"/>
          </p:nvPr>
        </p:nvSpPr>
        <p:spPr>
          <a:xfrm>
            <a:off x="476250" y="17895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6" name="Google Shape;636;p76"/>
          <p:cNvGraphicFramePr/>
          <p:nvPr/>
        </p:nvGraphicFramePr>
        <p:xfrm>
          <a:off x="1551138" y="215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934275"/>
                <a:gridCol w="1594825"/>
                <a:gridCol w="1170875"/>
                <a:gridCol w="1170875"/>
                <a:gridCol w="1170875"/>
              </a:tblGrid>
              <a:tr h="425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屬性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規則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錯誤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錯誤合計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資訊獲利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</a:tr>
              <a:tr h="42555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天氣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晴朗⇨不允許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4/14</a:t>
                      </a:r>
                      <a:endParaRPr sz="18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0.247</a:t>
                      </a:r>
                      <a:endParaRPr sz="18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陰天⇨允許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0/4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 vMerge="1"/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雨天⇨允許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</a:tr>
              <a:tr h="42555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氣溫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炎熱⇨不允許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5/14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0.029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溫和⇨允許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2/6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 vMerge="1"/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涼爽⇨允許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1/4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 vMerge="1"/>
              </a:tr>
              <a:tr h="233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溼度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高⇨不允許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3/7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4/14</a:t>
                      </a:r>
                      <a:endParaRPr sz="18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0.152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正常⇨允許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1/7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</a:tr>
              <a:tr h="233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起風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無⇨允許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2/8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5/14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0.048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3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有⇨不允許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3/6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3" name="Google Shape;643;p7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https://www.saedsayad.com/decision_tree.htm</a:t>
            </a:r>
            <a:endParaRPr/>
          </a:p>
        </p:txBody>
      </p:sp>
      <p:sp>
        <p:nvSpPr>
          <p:cNvPr id="644" name="Google Shape;644;p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決策樹舉例 (3/4)</a:t>
            </a:r>
            <a:endParaRPr/>
          </a:p>
        </p:txBody>
      </p:sp>
      <p:sp>
        <p:nvSpPr>
          <p:cNvPr id="645" name="Google Shape;645;p77"/>
          <p:cNvSpPr/>
          <p:nvPr/>
        </p:nvSpPr>
        <p:spPr>
          <a:xfrm>
            <a:off x="3969300" y="2298800"/>
            <a:ext cx="1205400" cy="6006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6" name="Google Shape;646;p77"/>
          <p:cNvSpPr/>
          <p:nvPr/>
        </p:nvSpPr>
        <p:spPr>
          <a:xfrm>
            <a:off x="3969300" y="4153963"/>
            <a:ext cx="1205400" cy="600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47" name="Google Shape;647;p77"/>
          <p:cNvCxnSpPr>
            <a:stCxn id="645" idx="2"/>
            <a:endCxn id="646" idx="0"/>
          </p:cNvCxnSpPr>
          <p:nvPr/>
        </p:nvCxnSpPr>
        <p:spPr>
          <a:xfrm>
            <a:off x="4572000" y="2899400"/>
            <a:ext cx="0" cy="12546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77"/>
          <p:cNvSpPr txBox="1"/>
          <p:nvPr/>
        </p:nvSpPr>
        <p:spPr>
          <a:xfrm>
            <a:off x="4511038" y="3502013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陰天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649" name="Google Shape;649;p77"/>
          <p:cNvGraphicFramePr/>
          <p:nvPr/>
        </p:nvGraphicFramePr>
        <p:xfrm>
          <a:off x="776250" y="33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594600"/>
                <a:gridCol w="594600"/>
                <a:gridCol w="594600"/>
                <a:gridCol w="1106225"/>
              </a:tblGrid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氣溫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溼度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起風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比賽舉行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炎熱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73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0" name="Google Shape;650;p77"/>
          <p:cNvGraphicFramePr/>
          <p:nvPr/>
        </p:nvGraphicFramePr>
        <p:xfrm>
          <a:off x="5477725" y="338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722500"/>
                <a:gridCol w="722500"/>
                <a:gridCol w="523400"/>
                <a:gridCol w="921600"/>
              </a:tblGrid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氣溫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溼度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起風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比賽舉行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涼爽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正常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無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開場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365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溫和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高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有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停止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cxnSp>
        <p:nvCxnSpPr>
          <p:cNvPr id="651" name="Google Shape;651;p77"/>
          <p:cNvCxnSpPr>
            <a:stCxn id="645" idx="2"/>
          </p:cNvCxnSpPr>
          <p:nvPr/>
        </p:nvCxnSpPr>
        <p:spPr>
          <a:xfrm>
            <a:off x="4572000" y="2899400"/>
            <a:ext cx="2286000" cy="4344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77"/>
          <p:cNvSpPr txBox="1"/>
          <p:nvPr/>
        </p:nvSpPr>
        <p:spPr>
          <a:xfrm>
            <a:off x="5699013" y="275868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雨天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53" name="Google Shape;653;p77"/>
          <p:cNvCxnSpPr>
            <a:stCxn id="645" idx="2"/>
          </p:cNvCxnSpPr>
          <p:nvPr/>
        </p:nvCxnSpPr>
        <p:spPr>
          <a:xfrm flipH="1">
            <a:off x="2288100" y="2899400"/>
            <a:ext cx="2283900" cy="427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77"/>
          <p:cNvSpPr txBox="1"/>
          <p:nvPr/>
        </p:nvSpPr>
        <p:spPr>
          <a:xfrm>
            <a:off x="2460263" y="285003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晴朗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8"/>
          <p:cNvSpPr txBox="1"/>
          <p:nvPr>
            <p:ph idx="1" type="body"/>
          </p:nvPr>
        </p:nvSpPr>
        <p:spPr>
          <a:xfrm>
            <a:off x="476250" y="1997300"/>
            <a:ext cx="8191500" cy="4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持續分割各個屬性，直到所有案例都被分到葉節點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2" name="Google Shape;662;p7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https://www.saedsayad.com/decision_tree.htm</a:t>
            </a:r>
            <a:endParaRPr/>
          </a:p>
        </p:txBody>
      </p:sp>
      <p:sp>
        <p:nvSpPr>
          <p:cNvPr id="663" name="Google Shape;663;p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決策樹舉例 (4/4)</a:t>
            </a:r>
            <a:endParaRPr/>
          </a:p>
        </p:txBody>
      </p:sp>
      <p:sp>
        <p:nvSpPr>
          <p:cNvPr id="664" name="Google Shape;664;p78"/>
          <p:cNvSpPr txBox="1"/>
          <p:nvPr/>
        </p:nvSpPr>
        <p:spPr>
          <a:xfrm>
            <a:off x="1205775" y="27851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5" name="Google Shape;665;p78"/>
          <p:cNvSpPr/>
          <p:nvPr/>
        </p:nvSpPr>
        <p:spPr>
          <a:xfrm>
            <a:off x="4042741" y="2723498"/>
            <a:ext cx="1033800" cy="5151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6" name="Google Shape;666;p78"/>
          <p:cNvSpPr/>
          <p:nvPr/>
        </p:nvSpPr>
        <p:spPr>
          <a:xfrm>
            <a:off x="2178850" y="3931260"/>
            <a:ext cx="1033800" cy="5151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溼度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7" name="Google Shape;667;p78"/>
          <p:cNvSpPr/>
          <p:nvPr/>
        </p:nvSpPr>
        <p:spPr>
          <a:xfrm>
            <a:off x="6154300" y="3931260"/>
            <a:ext cx="1033800" cy="5151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起風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8" name="Google Shape;668;p78"/>
          <p:cNvSpPr/>
          <p:nvPr/>
        </p:nvSpPr>
        <p:spPr>
          <a:xfrm>
            <a:off x="4137991" y="4052750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9" name="Google Shape;669;p78"/>
          <p:cNvSpPr/>
          <p:nvPr/>
        </p:nvSpPr>
        <p:spPr>
          <a:xfrm>
            <a:off x="1564025" y="5142575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停止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0" name="Google Shape;670;p78"/>
          <p:cNvSpPr/>
          <p:nvPr/>
        </p:nvSpPr>
        <p:spPr>
          <a:xfrm>
            <a:off x="3139244" y="5142575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1" name="Google Shape;671;p78"/>
          <p:cNvSpPr/>
          <p:nvPr/>
        </p:nvSpPr>
        <p:spPr>
          <a:xfrm>
            <a:off x="5461938" y="5142575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停止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2" name="Google Shape;672;p78"/>
          <p:cNvSpPr/>
          <p:nvPr/>
        </p:nvSpPr>
        <p:spPr>
          <a:xfrm>
            <a:off x="7037157" y="5142575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73" name="Google Shape;673;p78"/>
          <p:cNvCxnSpPr>
            <a:stCxn id="665" idx="2"/>
            <a:endCxn id="666" idx="0"/>
          </p:cNvCxnSpPr>
          <p:nvPr/>
        </p:nvCxnSpPr>
        <p:spPr>
          <a:xfrm flipH="1">
            <a:off x="2695741" y="3238598"/>
            <a:ext cx="1863900" cy="69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4" name="Google Shape;674;p78"/>
          <p:cNvCxnSpPr>
            <a:stCxn id="665" idx="2"/>
            <a:endCxn id="667" idx="0"/>
          </p:cNvCxnSpPr>
          <p:nvPr/>
        </p:nvCxnSpPr>
        <p:spPr>
          <a:xfrm>
            <a:off x="4559641" y="3238598"/>
            <a:ext cx="2111700" cy="6927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78"/>
          <p:cNvCxnSpPr>
            <a:stCxn id="667" idx="2"/>
            <a:endCxn id="672" idx="0"/>
          </p:cNvCxnSpPr>
          <p:nvPr/>
        </p:nvCxnSpPr>
        <p:spPr>
          <a:xfrm>
            <a:off x="6671200" y="4446360"/>
            <a:ext cx="787500" cy="696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78"/>
          <p:cNvCxnSpPr>
            <a:stCxn id="667" idx="2"/>
            <a:endCxn id="671" idx="0"/>
          </p:cNvCxnSpPr>
          <p:nvPr/>
        </p:nvCxnSpPr>
        <p:spPr>
          <a:xfrm flipH="1">
            <a:off x="5883700" y="4446360"/>
            <a:ext cx="787500" cy="696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78"/>
          <p:cNvCxnSpPr>
            <a:stCxn id="666" idx="2"/>
            <a:endCxn id="669" idx="0"/>
          </p:cNvCxnSpPr>
          <p:nvPr/>
        </p:nvCxnSpPr>
        <p:spPr>
          <a:xfrm flipH="1">
            <a:off x="1985650" y="4446360"/>
            <a:ext cx="710100" cy="696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8" name="Google Shape;678;p78"/>
          <p:cNvCxnSpPr>
            <a:stCxn id="666" idx="2"/>
            <a:endCxn id="670" idx="0"/>
          </p:cNvCxnSpPr>
          <p:nvPr/>
        </p:nvCxnSpPr>
        <p:spPr>
          <a:xfrm>
            <a:off x="2695750" y="4446360"/>
            <a:ext cx="865200" cy="6963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p78"/>
          <p:cNvCxnSpPr>
            <a:stCxn id="665" idx="2"/>
            <a:endCxn id="668" idx="0"/>
          </p:cNvCxnSpPr>
          <p:nvPr/>
        </p:nvCxnSpPr>
        <p:spPr>
          <a:xfrm>
            <a:off x="4559641" y="3238598"/>
            <a:ext cx="0" cy="8142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78"/>
          <p:cNvSpPr txBox="1"/>
          <p:nvPr/>
        </p:nvSpPr>
        <p:spPr>
          <a:xfrm>
            <a:off x="2628063" y="346898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晴朗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1" name="Google Shape;681;p78"/>
          <p:cNvSpPr txBox="1"/>
          <p:nvPr/>
        </p:nvSpPr>
        <p:spPr>
          <a:xfrm>
            <a:off x="5749138" y="337148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雨天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2" name="Google Shape;682;p78"/>
          <p:cNvSpPr txBox="1"/>
          <p:nvPr/>
        </p:nvSpPr>
        <p:spPr>
          <a:xfrm>
            <a:off x="4559638" y="3651788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陰天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3" name="Google Shape;683;p78"/>
          <p:cNvSpPr txBox="1"/>
          <p:nvPr/>
        </p:nvSpPr>
        <p:spPr>
          <a:xfrm>
            <a:off x="1697713" y="4612050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4" name="Google Shape;684;p78"/>
          <p:cNvSpPr txBox="1"/>
          <p:nvPr/>
        </p:nvSpPr>
        <p:spPr>
          <a:xfrm>
            <a:off x="3172988" y="4612063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正常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5" name="Google Shape;685;p78"/>
          <p:cNvSpPr txBox="1"/>
          <p:nvPr/>
        </p:nvSpPr>
        <p:spPr>
          <a:xfrm>
            <a:off x="5616238" y="4612063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6" name="Google Shape;686;p78"/>
          <p:cNvSpPr txBox="1"/>
          <p:nvPr/>
        </p:nvSpPr>
        <p:spPr>
          <a:xfrm>
            <a:off x="7237688" y="4612063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3" name="Google Shape;693;p79"/>
          <p:cNvSpPr txBox="1"/>
          <p:nvPr>
            <p:ph idx="1" type="body"/>
          </p:nvPr>
        </p:nvSpPr>
        <p:spPr>
          <a:xfrm>
            <a:off x="4021500" y="1783075"/>
            <a:ext cx="4646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下載與開啟檔案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執行分類：J48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檢視探勘結果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LcPeriod"/>
            </a:pPr>
            <a:r>
              <a:rPr lang="zh-TW" sz="2200">
                <a:solidFill>
                  <a:schemeClr val="dk1"/>
                </a:solidFill>
              </a:rPr>
              <a:t>檢視模型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LcPeriod"/>
            </a:pPr>
            <a:r>
              <a:rPr lang="zh-TW" sz="2200">
                <a:solidFill>
                  <a:schemeClr val="dk1"/>
                </a:solidFill>
              </a:rPr>
              <a:t>評估整體準確度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AutoNum type="alphaLcPeriod"/>
            </a:pPr>
            <a:r>
              <a:rPr lang="zh-TW" sz="2200">
                <a:solidFill>
                  <a:schemeClr val="dk1"/>
                </a:solidFill>
              </a:rPr>
              <a:t>評估個別案例預測結果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預測未知資料的分類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94" name="Google Shape;694;p79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800">
                <a:solidFill>
                  <a:schemeClr val="dk1"/>
                </a:solidFill>
              </a:rPr>
              <a:t>預測性</a:t>
            </a:r>
            <a:r>
              <a:rPr b="0" lang="zh-TW" sz="2800">
                <a:solidFill>
                  <a:schemeClr val="dk1"/>
                </a:solidFill>
              </a:rPr>
              <a:t>分析：分類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實作步驟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1" name="Google Shape;701;p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</a:t>
            </a:r>
            <a:r>
              <a:rPr lang="zh-TW"/>
              <a:t>與</a:t>
            </a:r>
            <a:r>
              <a:rPr lang="zh-TW"/>
              <a:t>開啟檔案 (1/2)</a:t>
            </a:r>
            <a:endParaRPr/>
          </a:p>
        </p:txBody>
      </p:sp>
      <p:sp>
        <p:nvSpPr>
          <p:cNvPr id="702" name="Google Shape;702;p8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0"/>
          <p:cNvSpPr txBox="1"/>
          <p:nvPr>
            <p:ph idx="2" type="body"/>
          </p:nvPr>
        </p:nvSpPr>
        <p:spPr>
          <a:xfrm>
            <a:off x="25623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" name="Google Shape;704;p80"/>
          <p:cNvGrpSpPr/>
          <p:nvPr/>
        </p:nvGrpSpPr>
        <p:grpSpPr>
          <a:xfrm>
            <a:off x="2761516" y="1791139"/>
            <a:ext cx="3620959" cy="1309410"/>
            <a:chOff x="4927441" y="4258052"/>
            <a:chExt cx="3620959" cy="1309410"/>
          </a:xfrm>
        </p:grpSpPr>
        <p:sp>
          <p:nvSpPr>
            <p:cNvPr id="705" name="Google Shape;705;p80"/>
            <p:cNvSpPr/>
            <p:nvPr/>
          </p:nvSpPr>
          <p:spPr>
            <a:xfrm>
              <a:off x="5665700" y="4409961"/>
              <a:ext cx="2882700" cy="1005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0000FF"/>
                  </a:solidFill>
                </a:rPr>
                <a:t>1 - train.ods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706" name="Google Shape;706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7441" y="4258052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7" name="Google Shape;707;p80"/>
          <p:cNvGrpSpPr/>
          <p:nvPr/>
        </p:nvGrpSpPr>
        <p:grpSpPr>
          <a:xfrm>
            <a:off x="2761516" y="3558564"/>
            <a:ext cx="3717784" cy="1309410"/>
            <a:chOff x="4830616" y="4331252"/>
            <a:chExt cx="3717784" cy="1309410"/>
          </a:xfrm>
        </p:grpSpPr>
        <p:sp>
          <p:nvSpPr>
            <p:cNvPr id="708" name="Google Shape;708;p80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0000FF"/>
                  </a:solidFill>
                </a:rPr>
                <a:t>2 - test.ods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709" name="Google Shape;709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0616" y="4331252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0" name="Google Shape;710;p80"/>
          <p:cNvGrpSpPr/>
          <p:nvPr/>
        </p:nvGrpSpPr>
        <p:grpSpPr>
          <a:xfrm>
            <a:off x="2761516" y="5193539"/>
            <a:ext cx="3717784" cy="1309410"/>
            <a:chOff x="4830616" y="4331252"/>
            <a:chExt cx="3717784" cy="1309410"/>
          </a:xfrm>
        </p:grpSpPr>
        <p:sp>
          <p:nvSpPr>
            <p:cNvPr id="711" name="Google Shape;711;p80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600" u="sng">
                  <a:solidFill>
                    <a:srgbClr val="0000FF"/>
                  </a:solidFill>
                </a:rPr>
                <a:t>stu-sch-</a:t>
              </a:r>
              <a:br>
                <a:rPr lang="zh-TW" sz="2600" u="sng">
                  <a:solidFill>
                    <a:srgbClr val="0000FF"/>
                  </a:solidFill>
                </a:rPr>
              </a:br>
              <a:r>
                <a:rPr lang="zh-TW" sz="2600" u="sng">
                  <a:solidFill>
                    <a:srgbClr val="0000FF"/>
                  </a:solidFill>
                </a:rPr>
                <a:t>3 - unknown.ods</a:t>
              </a:r>
              <a:endParaRPr sz="26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712" name="Google Shape;712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30616" y="4331252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預測性分析</a:t>
            </a:r>
            <a:r>
              <a:rPr lang="zh-TW">
                <a:solidFill>
                  <a:schemeClr val="dk1"/>
                </a:solidFill>
              </a:rPr>
              <a:t>使用的不同資料集</a:t>
            </a:r>
            <a:endParaRPr/>
          </a:p>
        </p:txBody>
      </p:sp>
      <p:sp>
        <p:nvSpPr>
          <p:cNvPr id="719" name="Google Shape;719;p81"/>
          <p:cNvSpPr txBox="1"/>
          <p:nvPr>
            <p:ph idx="1" type="body"/>
          </p:nvPr>
        </p:nvSpPr>
        <p:spPr>
          <a:xfrm>
            <a:off x="533400" y="1791150"/>
            <a:ext cx="26631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訓練資料</a:t>
            </a:r>
            <a:endParaRPr b="1"/>
          </a:p>
        </p:txBody>
      </p:sp>
      <p:sp>
        <p:nvSpPr>
          <p:cNvPr id="720" name="Google Shape;720;p81"/>
          <p:cNvSpPr txBox="1"/>
          <p:nvPr>
            <p:ph idx="2" type="body"/>
          </p:nvPr>
        </p:nvSpPr>
        <p:spPr>
          <a:xfrm>
            <a:off x="3297629" y="1791150"/>
            <a:ext cx="26631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測試資料</a:t>
            </a:r>
            <a:endParaRPr b="1"/>
          </a:p>
        </p:txBody>
      </p:sp>
      <p:sp>
        <p:nvSpPr>
          <p:cNvPr id="721" name="Google Shape;721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2" name="Google Shape;722;p8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1"/>
          <p:cNvSpPr txBox="1"/>
          <p:nvPr>
            <p:ph idx="2" type="body"/>
          </p:nvPr>
        </p:nvSpPr>
        <p:spPr>
          <a:xfrm>
            <a:off x="6061866" y="1791150"/>
            <a:ext cx="26631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    </a:t>
            </a:r>
            <a:r>
              <a:rPr b="1" lang="zh-TW"/>
              <a:t>未知資料</a:t>
            </a:r>
            <a:endParaRPr b="1"/>
          </a:p>
        </p:txBody>
      </p:sp>
      <p:grpSp>
        <p:nvGrpSpPr>
          <p:cNvPr id="724" name="Google Shape;724;p81"/>
          <p:cNvGrpSpPr/>
          <p:nvPr/>
        </p:nvGrpSpPr>
        <p:grpSpPr>
          <a:xfrm>
            <a:off x="6061850" y="2054450"/>
            <a:ext cx="2661650" cy="1494825"/>
            <a:chOff x="5886775" y="4067137"/>
            <a:chExt cx="2661650" cy="1494825"/>
          </a:xfrm>
        </p:grpSpPr>
        <p:sp>
          <p:nvSpPr>
            <p:cNvPr id="725" name="Google Shape;725;p81"/>
            <p:cNvSpPr/>
            <p:nvPr/>
          </p:nvSpPr>
          <p:spPr>
            <a:xfrm>
              <a:off x="5987925" y="4409963"/>
              <a:ext cx="25605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3 - unknown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726" name="Google Shape;726;p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86775" y="4067137"/>
              <a:ext cx="688925" cy="88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7" name="Google Shape;727;p81"/>
          <p:cNvGrpSpPr/>
          <p:nvPr/>
        </p:nvGrpSpPr>
        <p:grpSpPr>
          <a:xfrm>
            <a:off x="3298363" y="2054450"/>
            <a:ext cx="2661650" cy="1494825"/>
            <a:chOff x="5886775" y="4067137"/>
            <a:chExt cx="2661650" cy="1494825"/>
          </a:xfrm>
        </p:grpSpPr>
        <p:sp>
          <p:nvSpPr>
            <p:cNvPr id="728" name="Google Shape;728;p81"/>
            <p:cNvSpPr/>
            <p:nvPr/>
          </p:nvSpPr>
          <p:spPr>
            <a:xfrm>
              <a:off x="5987925" y="4409963"/>
              <a:ext cx="25605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2 - test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729" name="Google Shape;729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86775" y="4067137"/>
              <a:ext cx="688925" cy="88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0" name="Google Shape;730;p81"/>
          <p:cNvGrpSpPr/>
          <p:nvPr/>
        </p:nvGrpSpPr>
        <p:grpSpPr>
          <a:xfrm>
            <a:off x="534838" y="2054450"/>
            <a:ext cx="2661650" cy="1494825"/>
            <a:chOff x="5886775" y="4067137"/>
            <a:chExt cx="2661650" cy="1494825"/>
          </a:xfrm>
        </p:grpSpPr>
        <p:sp>
          <p:nvSpPr>
            <p:cNvPr id="731" name="Google Shape;731;p81"/>
            <p:cNvSpPr/>
            <p:nvPr/>
          </p:nvSpPr>
          <p:spPr>
            <a:xfrm>
              <a:off x="5987925" y="4409963"/>
              <a:ext cx="25605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1 - train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732" name="Google Shape;732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86775" y="4067137"/>
              <a:ext cx="688925" cy="889725"/>
            </a:xfrm>
            <a:prstGeom prst="rect">
              <a:avLst/>
            </a:prstGeom>
            <a:noFill/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733" name="Google Shape;733;p81"/>
          <p:cNvSpPr txBox="1"/>
          <p:nvPr>
            <p:ph idx="1" type="body"/>
          </p:nvPr>
        </p:nvSpPr>
        <p:spPr>
          <a:xfrm>
            <a:off x="533400" y="3679525"/>
            <a:ext cx="2663100" cy="25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已知的歷史資料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用來建立分類的規則或迴歸預測的公式 (模型)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</a:rPr>
              <a:t>本例共585筆</a:t>
            </a:r>
            <a:br>
              <a:rPr b="1" lang="zh-TW" sz="2000">
                <a:solidFill>
                  <a:schemeClr val="dk1"/>
                </a:solidFill>
              </a:rPr>
            </a:br>
            <a:r>
              <a:rPr b="1" lang="zh-TW" sz="2000">
                <a:solidFill>
                  <a:schemeClr val="dk1"/>
                </a:solidFill>
              </a:rPr>
              <a:t>訓練資料案例</a:t>
            </a:r>
            <a:endParaRPr sz="2000"/>
          </a:p>
        </p:txBody>
      </p:sp>
      <p:sp>
        <p:nvSpPr>
          <p:cNvPr id="734" name="Google Shape;734;p81"/>
          <p:cNvSpPr txBox="1"/>
          <p:nvPr>
            <p:ph idx="2" type="body"/>
          </p:nvPr>
        </p:nvSpPr>
        <p:spPr>
          <a:xfrm>
            <a:off x="3297621" y="3679525"/>
            <a:ext cx="2663100" cy="25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用來驗證模型的正確性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測試資料的案例</a:t>
            </a:r>
            <a:r>
              <a:rPr lang="zh-TW" sz="2000">
                <a:solidFill>
                  <a:srgbClr val="FF0000"/>
                </a:solidFill>
              </a:rPr>
              <a:t>跟訓練資料不同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</a:rPr>
              <a:t>本例共64筆</a:t>
            </a:r>
            <a:br>
              <a:rPr b="1" lang="zh-TW" sz="2000">
                <a:solidFill>
                  <a:schemeClr val="dk1"/>
                </a:solidFill>
              </a:rPr>
            </a:br>
            <a:r>
              <a:rPr b="1" lang="zh-TW" sz="2000">
                <a:solidFill>
                  <a:schemeClr val="dk1"/>
                </a:solidFill>
              </a:rPr>
              <a:t>測試資料案例</a:t>
            </a:r>
            <a:endParaRPr sz="2000"/>
          </a:p>
        </p:txBody>
      </p:sp>
      <p:sp>
        <p:nvSpPr>
          <p:cNvPr id="735" name="Google Shape;735;p81"/>
          <p:cNvSpPr txBox="1"/>
          <p:nvPr>
            <p:ph idx="2" type="body"/>
          </p:nvPr>
        </p:nvSpPr>
        <p:spPr>
          <a:xfrm>
            <a:off x="6061851" y="3679525"/>
            <a:ext cx="2663100" cy="25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6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目標屬性為</a:t>
            </a:r>
            <a:r>
              <a:rPr lang="zh-TW" sz="2000">
                <a:solidFill>
                  <a:srgbClr val="FF0000"/>
                </a:solidFill>
              </a:rPr>
              <a:t>缺失值</a:t>
            </a:r>
            <a:r>
              <a:rPr lang="zh-TW" sz="2000">
                <a:solidFill>
                  <a:schemeClr val="dk1"/>
                </a:solidFill>
              </a:rPr>
              <a:t> (未知)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由</a:t>
            </a:r>
            <a:r>
              <a:rPr lang="zh-TW" sz="2000">
                <a:solidFill>
                  <a:schemeClr val="dk1"/>
                </a:solidFill>
              </a:rPr>
              <a:t>模型來預測未知資料的目標屬性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000">
                <a:solidFill>
                  <a:schemeClr val="dk1"/>
                </a:solidFill>
              </a:rPr>
              <a:t>本例共64筆</a:t>
            </a:r>
            <a:br>
              <a:rPr b="1" lang="zh-TW" sz="2000">
                <a:solidFill>
                  <a:schemeClr val="dk1"/>
                </a:solidFill>
              </a:rPr>
            </a:br>
            <a:r>
              <a:rPr b="1" lang="zh-TW" sz="2000">
                <a:solidFill>
                  <a:schemeClr val="dk1"/>
                </a:solidFill>
              </a:rPr>
              <a:t>未知資料案例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(2/2)</a:t>
            </a:r>
            <a:endParaRPr/>
          </a:p>
        </p:txBody>
      </p:sp>
      <p:sp>
        <p:nvSpPr>
          <p:cNvPr id="742" name="Google Shape;742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3" name="Google Shape;743;p8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2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746" name="Google Shape;746;p82"/>
          <p:cNvGrpSpPr/>
          <p:nvPr/>
        </p:nvGrpSpPr>
        <p:grpSpPr>
          <a:xfrm>
            <a:off x="5273700" y="2895939"/>
            <a:ext cx="2882700" cy="2341223"/>
            <a:chOff x="5665700" y="3220727"/>
            <a:chExt cx="2882700" cy="2341223"/>
          </a:xfrm>
        </p:grpSpPr>
        <p:sp>
          <p:nvSpPr>
            <p:cNvPr id="747" name="Google Shape;747;p82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FF0000"/>
                  </a:solidFill>
                </a:rPr>
                <a:t>1 - train</a:t>
              </a:r>
              <a:r>
                <a:rPr lang="zh-TW" sz="3200" u="sng">
                  <a:solidFill>
                    <a:srgbClr val="0000FF"/>
                  </a:solidFill>
                </a:rPr>
                <a:t>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748" name="Google Shape;748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0141" y="3220727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9" name="Google Shape;749;p82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6" name="Google Shape;756;p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2. 執行分類</a:t>
            </a:r>
            <a:endParaRPr/>
          </a:p>
        </p:txBody>
      </p:sp>
      <p:sp>
        <p:nvSpPr>
          <p:cNvPr id="757" name="Google Shape;757;p8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83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設定分類演算法與目標屬性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設定測試選項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設定輸出結果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執行分類</a:t>
            </a:r>
            <a:endParaRPr/>
          </a:p>
        </p:txBody>
      </p:sp>
      <p:pic>
        <p:nvPicPr>
          <p:cNvPr id="759" name="Google Shape;759;p83"/>
          <p:cNvPicPr preferRelativeResize="0"/>
          <p:nvPr/>
        </p:nvPicPr>
        <p:blipFill rotWithShape="1">
          <a:blip r:embed="rId3">
            <a:alphaModFix/>
          </a:blip>
          <a:srcRect b="0" l="0" r="24744" t="0"/>
          <a:stretch/>
        </p:blipFill>
        <p:spPr>
          <a:xfrm>
            <a:off x="5139100" y="2147550"/>
            <a:ext cx="4004899" cy="39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6" name="Google Shape;766;p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2. </a:t>
            </a:r>
            <a:r>
              <a:rPr b="0" lang="zh-TW" sz="3200"/>
              <a:t>執行分類 (1/12)</a:t>
            </a:r>
            <a:br>
              <a:rPr lang="zh-TW"/>
            </a:br>
            <a:r>
              <a:rPr lang="zh-TW"/>
              <a:t>a. 設定分類演算法與目標屬性</a:t>
            </a:r>
            <a:endParaRPr/>
          </a:p>
        </p:txBody>
      </p:sp>
      <p:sp>
        <p:nvSpPr>
          <p:cNvPr id="767" name="Google Shape;767;p8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84"/>
          <p:cNvSpPr txBox="1"/>
          <p:nvPr>
            <p:ph idx="2" type="body"/>
          </p:nvPr>
        </p:nvSpPr>
        <p:spPr>
          <a:xfrm>
            <a:off x="6134625" y="2351475"/>
            <a:ext cx="2590200" cy="4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Attributes: </a:t>
            </a:r>
            <a:r>
              <a:rPr lang="zh-TW" u="sng">
                <a:solidFill>
                  <a:srgbClr val="FF0000"/>
                </a:solidFill>
              </a:rPr>
              <a:t>30</a:t>
            </a:r>
            <a:br>
              <a:rPr lang="zh-TW" u="sng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先記得屬性數量，共30個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Classify</a:t>
            </a:r>
            <a:r>
              <a:rPr lang="zh-TW">
                <a:solidFill>
                  <a:schemeClr val="dk1"/>
                </a:solidFill>
              </a:rPr>
              <a:t>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切換到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分類面板</a:t>
            </a:r>
            <a:endParaRPr/>
          </a:p>
        </p:txBody>
      </p:sp>
      <p:sp>
        <p:nvSpPr>
          <p:cNvPr id="769" name="Google Shape;769;p8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8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1" name="Google Shape;77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52"/>
            <a:ext cx="5477911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4"/>
          <p:cNvPicPr preferRelativeResize="0"/>
          <p:nvPr/>
        </p:nvPicPr>
        <p:blipFill rotWithShape="1">
          <a:blip r:embed="rId4">
            <a:alphaModFix/>
          </a:blip>
          <a:srcRect b="20641" l="0" r="56018" t="0"/>
          <a:stretch/>
        </p:blipFill>
        <p:spPr>
          <a:xfrm>
            <a:off x="3392125" y="3111675"/>
            <a:ext cx="2742501" cy="37034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3" name="Google Shape;773;p84"/>
          <p:cNvSpPr/>
          <p:nvPr/>
        </p:nvSpPr>
        <p:spPr>
          <a:xfrm>
            <a:off x="1238275" y="20010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74" name="Google Shape;774;p84"/>
          <p:cNvSpPr/>
          <p:nvPr/>
        </p:nvSpPr>
        <p:spPr>
          <a:xfrm>
            <a:off x="2228875" y="1494530"/>
            <a:ext cx="602400" cy="594600"/>
          </a:xfrm>
          <a:prstGeom prst="wedgeEllipseCallout">
            <a:avLst>
              <a:gd fmla="val -74697" name="adj1"/>
              <a:gd fmla="val 500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75" name="Google Shape;775;p84"/>
          <p:cNvSpPr/>
          <p:nvPr/>
        </p:nvSpPr>
        <p:spPr>
          <a:xfrm flipH="1" rot="1507884">
            <a:off x="2169331" y="2409719"/>
            <a:ext cx="1115387" cy="52488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4"/>
          <p:cNvSpPr/>
          <p:nvPr/>
        </p:nvSpPr>
        <p:spPr>
          <a:xfrm>
            <a:off x="2332075" y="33895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77" name="Google Shape;777;p84"/>
          <p:cNvSpPr/>
          <p:nvPr/>
        </p:nvSpPr>
        <p:spPr>
          <a:xfrm>
            <a:off x="1626475" y="2750630"/>
            <a:ext cx="602400" cy="594600"/>
          </a:xfrm>
          <a:prstGeom prst="wedgeEllipseCallout">
            <a:avLst>
              <a:gd fmla="val 77133" name="adj1"/>
              <a:gd fmla="val 569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</a:t>
            </a:r>
            <a:r>
              <a:rPr lang="zh-TW"/>
              <a:t> (Classify) (1/2)</a:t>
            </a:r>
            <a:endParaRPr/>
          </a:p>
        </p:txBody>
      </p:sp>
      <p:sp>
        <p:nvSpPr>
          <p:cNvPr id="784" name="Google Shape;784;p8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85"/>
          <p:cNvSpPr txBox="1"/>
          <p:nvPr>
            <p:ph idx="2" type="body"/>
          </p:nvPr>
        </p:nvSpPr>
        <p:spPr>
          <a:xfrm>
            <a:off x="5198100" y="1791150"/>
            <a:ext cx="352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Classifier</a:t>
            </a:r>
            <a:r>
              <a:rPr lang="zh-TW">
                <a:solidFill>
                  <a:srgbClr val="FF0000"/>
                </a:solidFill>
              </a:rPr>
              <a:t> ⇨ 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選擇分類演算法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chemeClr val="dk1"/>
                </a:solidFill>
              </a:rPr>
              <a:t>演算法進階設定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Test options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測試選項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More options…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輸出結果的進階設定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6" name="Google Shape;786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787" name="Google Shape;787;p8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490850"/>
            <a:ext cx="4629751" cy="34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85"/>
          <p:cNvSpPr/>
          <p:nvPr/>
        </p:nvSpPr>
        <p:spPr>
          <a:xfrm>
            <a:off x="657075" y="2964750"/>
            <a:ext cx="4767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90" name="Google Shape;790;p85"/>
          <p:cNvSpPr/>
          <p:nvPr/>
        </p:nvSpPr>
        <p:spPr>
          <a:xfrm>
            <a:off x="657872" y="2435426"/>
            <a:ext cx="473400" cy="467100"/>
          </a:xfrm>
          <a:prstGeom prst="wedgeEllipseCallout">
            <a:avLst>
              <a:gd fmla="val 12" name="adj1"/>
              <a:gd fmla="val 746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A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791" name="Google Shape;791;p85"/>
          <p:cNvSpPr/>
          <p:nvPr/>
        </p:nvSpPr>
        <p:spPr>
          <a:xfrm>
            <a:off x="1133775" y="2964750"/>
            <a:ext cx="4767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92" name="Google Shape;792;p85"/>
          <p:cNvSpPr/>
          <p:nvPr/>
        </p:nvSpPr>
        <p:spPr>
          <a:xfrm>
            <a:off x="1184217" y="2435426"/>
            <a:ext cx="473400" cy="467100"/>
          </a:xfrm>
          <a:prstGeom prst="wedgeEllipseCallout">
            <a:avLst>
              <a:gd fmla="val 12" name="adj1"/>
              <a:gd fmla="val 746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B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793" name="Google Shape;793;p85"/>
          <p:cNvSpPr/>
          <p:nvPr/>
        </p:nvSpPr>
        <p:spPr>
          <a:xfrm>
            <a:off x="657075" y="3394525"/>
            <a:ext cx="1256100" cy="711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94" name="Google Shape;794;p85"/>
          <p:cNvSpPr/>
          <p:nvPr/>
        </p:nvSpPr>
        <p:spPr>
          <a:xfrm>
            <a:off x="657075" y="4092350"/>
            <a:ext cx="1256100" cy="209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95" name="Google Shape;795;p85"/>
          <p:cNvSpPr/>
          <p:nvPr/>
        </p:nvSpPr>
        <p:spPr>
          <a:xfrm>
            <a:off x="131525" y="3052756"/>
            <a:ext cx="473400" cy="467100"/>
          </a:xfrm>
          <a:prstGeom prst="wedgeEllipseCallout">
            <a:avLst>
              <a:gd fmla="val 71742" name="adj1"/>
              <a:gd fmla="val 467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C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796" name="Google Shape;796;p85"/>
          <p:cNvSpPr/>
          <p:nvPr/>
        </p:nvSpPr>
        <p:spPr>
          <a:xfrm>
            <a:off x="131525" y="3725421"/>
            <a:ext cx="473400" cy="467100"/>
          </a:xfrm>
          <a:prstGeom prst="wedgeEllipseCallout">
            <a:avLst>
              <a:gd fmla="val 71742" name="adj1"/>
              <a:gd fmla="val 467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D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 (2/2)</a:t>
            </a:r>
            <a:endParaRPr/>
          </a:p>
        </p:txBody>
      </p:sp>
      <p:sp>
        <p:nvSpPr>
          <p:cNvPr id="396" name="Google Shape;396;p59"/>
          <p:cNvSpPr txBox="1"/>
          <p:nvPr>
            <p:ph idx="1" type="body"/>
          </p:nvPr>
        </p:nvSpPr>
        <p:spPr>
          <a:xfrm>
            <a:off x="630250" y="3047798"/>
            <a:ext cx="38688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8"/>
            </a:pPr>
            <a:r>
              <a:rPr lang="zh-TW"/>
              <a:t>預測性分析：分類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8"/>
            </a:pPr>
            <a:r>
              <a:rPr lang="zh-TW">
                <a:solidFill>
                  <a:schemeClr val="dk1"/>
                </a:solidFill>
              </a:rPr>
              <a:t>預測性分析：迴歸</a:t>
            </a:r>
            <a:endParaRPr/>
          </a:p>
        </p:txBody>
      </p:sp>
      <p:sp>
        <p:nvSpPr>
          <p:cNvPr id="397" name="Google Shape;397;p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8" name="Google Shape;398;p5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2"/>
                </a:solidFill>
              </a:rPr>
              <a:t>Chapter 3.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2"/>
                </a:solidFill>
              </a:rPr>
              <a:t>預測性分析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9" name="Google Shape;399;p59"/>
          <p:cNvSpPr txBox="1"/>
          <p:nvPr>
            <p:ph idx="2" type="body"/>
          </p:nvPr>
        </p:nvSpPr>
        <p:spPr>
          <a:xfrm>
            <a:off x="4629156" y="3047798"/>
            <a:ext cx="3887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0"/>
            </a:pPr>
            <a:r>
              <a:rPr lang="zh-TW"/>
              <a:t>Weka的進階應用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10"/>
            </a:pPr>
            <a:r>
              <a:rPr lang="zh-TW"/>
              <a:t>結語</a:t>
            </a:r>
            <a:endParaRPr/>
          </a:p>
        </p:txBody>
      </p:sp>
      <p:sp>
        <p:nvSpPr>
          <p:cNvPr id="400" name="Google Shape;400;p5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Chapter4.</a:t>
            </a:r>
            <a:br>
              <a:rPr lang="zh-TW"/>
            </a:br>
            <a:r>
              <a:rPr lang="zh-TW"/>
              <a:t>進階應用與結語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9">
            <a:off x="877648" y="2089371"/>
            <a:ext cx="798411" cy="798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分類 (Classify) (2/2)</a:t>
            </a:r>
            <a:endParaRPr/>
          </a:p>
        </p:txBody>
      </p:sp>
      <p:sp>
        <p:nvSpPr>
          <p:cNvPr id="803" name="Google Shape;803;p8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86"/>
          <p:cNvSpPr txBox="1"/>
          <p:nvPr>
            <p:ph idx="2" type="body"/>
          </p:nvPr>
        </p:nvSpPr>
        <p:spPr>
          <a:xfrm>
            <a:off x="5198100" y="1791150"/>
            <a:ext cx="352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 startAt="5"/>
            </a:pPr>
            <a:r>
              <a:rPr lang="zh-TW">
                <a:solidFill>
                  <a:srgbClr val="FF0000"/>
                </a:solidFill>
              </a:rPr>
              <a:t>Class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選擇目標屬性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5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>
                <a:solidFill>
                  <a:schemeClr val="dk1"/>
                </a:solidFill>
              </a:rPr>
              <a:t> </a:t>
            </a:r>
            <a:r>
              <a:rPr lang="zh-TW">
                <a:solidFill>
                  <a:schemeClr val="dk1"/>
                </a:solidFill>
              </a:rPr>
              <a:t>開始執行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5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rgbClr val="FF0000"/>
                </a:solidFill>
              </a:rPr>
            </a:br>
            <a:r>
              <a:rPr lang="zh-TW"/>
              <a:t>探勘結果列表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5"/>
            </a:pPr>
            <a:r>
              <a:rPr lang="zh-TW">
                <a:solidFill>
                  <a:srgbClr val="FF0000"/>
                </a:solidFill>
              </a:rPr>
              <a:t>Classifier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5" name="Google Shape;805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06" name="Google Shape;806;p8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7" name="Google Shape;80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490850"/>
            <a:ext cx="4629751" cy="34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86"/>
          <p:cNvSpPr/>
          <p:nvPr/>
        </p:nvSpPr>
        <p:spPr>
          <a:xfrm>
            <a:off x="629025" y="4398100"/>
            <a:ext cx="13629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09" name="Google Shape;809;p86"/>
          <p:cNvSpPr/>
          <p:nvPr/>
        </p:nvSpPr>
        <p:spPr>
          <a:xfrm>
            <a:off x="629025" y="4660000"/>
            <a:ext cx="637800" cy="16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10" name="Google Shape;810;p86"/>
          <p:cNvSpPr/>
          <p:nvPr/>
        </p:nvSpPr>
        <p:spPr>
          <a:xfrm>
            <a:off x="657075" y="5000725"/>
            <a:ext cx="1256100" cy="209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11" name="Google Shape;811;p86"/>
          <p:cNvSpPr/>
          <p:nvPr/>
        </p:nvSpPr>
        <p:spPr>
          <a:xfrm>
            <a:off x="2054875" y="3454400"/>
            <a:ext cx="2881200" cy="1988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12" name="Google Shape;812;p86"/>
          <p:cNvSpPr/>
          <p:nvPr/>
        </p:nvSpPr>
        <p:spPr>
          <a:xfrm>
            <a:off x="131525" y="4192521"/>
            <a:ext cx="473400" cy="467100"/>
          </a:xfrm>
          <a:prstGeom prst="wedgeEllipseCallout">
            <a:avLst>
              <a:gd fmla="val 90151" name="adj1"/>
              <a:gd fmla="val 2018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E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813" name="Google Shape;813;p86"/>
          <p:cNvSpPr/>
          <p:nvPr/>
        </p:nvSpPr>
        <p:spPr>
          <a:xfrm>
            <a:off x="131525" y="4659621"/>
            <a:ext cx="473400" cy="467100"/>
          </a:xfrm>
          <a:prstGeom prst="wedgeEllipseCallout">
            <a:avLst>
              <a:gd fmla="val 77234" name="adj1"/>
              <a:gd fmla="val -3305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F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814" name="Google Shape;814;p86"/>
          <p:cNvSpPr/>
          <p:nvPr/>
        </p:nvSpPr>
        <p:spPr>
          <a:xfrm>
            <a:off x="793425" y="5388283"/>
            <a:ext cx="473400" cy="467100"/>
          </a:xfrm>
          <a:prstGeom prst="wedgeEllipseCallout">
            <a:avLst>
              <a:gd fmla="val 11233" name="adj1"/>
              <a:gd fmla="val -8992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G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815" name="Google Shape;815;p86"/>
          <p:cNvSpPr/>
          <p:nvPr/>
        </p:nvSpPr>
        <p:spPr>
          <a:xfrm>
            <a:off x="2798272" y="2862151"/>
            <a:ext cx="473400" cy="467100"/>
          </a:xfrm>
          <a:prstGeom prst="wedgeEllipseCallout">
            <a:avLst>
              <a:gd fmla="val 12" name="adj1"/>
              <a:gd fmla="val 7469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H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(2/12)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a. 設定分類演算法與目標屬性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2" name="Google Shape;822;p8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8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Classifier </a:t>
            </a:r>
            <a:r>
              <a:rPr lang="zh-TW">
                <a:solidFill>
                  <a:schemeClr val="dk1"/>
                </a:solidFill>
              </a:rPr>
              <a:t>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選擇分類演算法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weka.classifiers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.trees.</a:t>
            </a:r>
            <a:r>
              <a:rPr lang="zh-TW" u="sng">
                <a:solidFill>
                  <a:srgbClr val="FF0000"/>
                </a:solidFill>
              </a:rPr>
              <a:t>J48</a:t>
            </a:r>
            <a:endParaRPr u="sng"/>
          </a:p>
        </p:txBody>
      </p:sp>
      <p:sp>
        <p:nvSpPr>
          <p:cNvPr id="824" name="Google Shape;824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25" name="Google Shape;825;p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p87"/>
          <p:cNvPicPr preferRelativeResize="0"/>
          <p:nvPr/>
        </p:nvPicPr>
        <p:blipFill rotWithShape="1">
          <a:blip r:embed="rId3">
            <a:alphaModFix/>
          </a:blip>
          <a:srcRect b="12656" l="0" r="45828" t="0"/>
          <a:stretch/>
        </p:blipFill>
        <p:spPr>
          <a:xfrm>
            <a:off x="668075" y="1884438"/>
            <a:ext cx="3750050" cy="4525226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87"/>
          <p:cNvSpPr/>
          <p:nvPr/>
        </p:nvSpPr>
        <p:spPr>
          <a:xfrm>
            <a:off x="625275" y="2307925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28" name="Google Shape;828;p87"/>
          <p:cNvSpPr/>
          <p:nvPr/>
        </p:nvSpPr>
        <p:spPr>
          <a:xfrm>
            <a:off x="1396575" y="4701675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829" name="Google Shape;829;p87"/>
          <p:cNvCxnSpPr/>
          <p:nvPr/>
        </p:nvCxnSpPr>
        <p:spPr>
          <a:xfrm>
            <a:off x="1109500" y="2865500"/>
            <a:ext cx="604800" cy="1720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830" name="Google Shape;830;p87"/>
          <p:cNvSpPr/>
          <p:nvPr/>
        </p:nvSpPr>
        <p:spPr>
          <a:xfrm>
            <a:off x="2323775" y="384976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(3/12)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a. 設定分類演算法與目標屬性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7" name="Google Shape;837;p8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8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/>
              <a:t>選擇目標屬性</a:t>
            </a:r>
            <a:br>
              <a:rPr lang="zh-TW"/>
            </a:br>
            <a:br>
              <a:rPr lang="zh-TW"/>
            </a:br>
            <a:r>
              <a:rPr lang="zh-TW" sz="2200"/>
              <a:t>預設值已經是最後一個屬性</a:t>
            </a:r>
            <a:br>
              <a:rPr lang="zh-TW"/>
            </a:br>
            <a:r>
              <a:rPr lang="zh-TW" u="sng">
                <a:solidFill>
                  <a:srgbClr val="FF0000"/>
                </a:solidFill>
              </a:rPr>
              <a:t>(Nom) School</a:t>
            </a:r>
            <a:br>
              <a:rPr lang="zh-TW"/>
            </a:br>
            <a:endParaRPr/>
          </a:p>
        </p:txBody>
      </p:sp>
      <p:sp>
        <p:nvSpPr>
          <p:cNvPr id="839" name="Google Shape;839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0" name="Google Shape;840;p8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88"/>
          <p:cNvPicPr preferRelativeResize="0"/>
          <p:nvPr/>
        </p:nvPicPr>
        <p:blipFill rotWithShape="1">
          <a:blip r:embed="rId3">
            <a:alphaModFix/>
          </a:blip>
          <a:srcRect b="4734" l="0" r="39180" t="0"/>
          <a:stretch/>
        </p:blipFill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88"/>
          <p:cNvSpPr/>
          <p:nvPr/>
        </p:nvSpPr>
        <p:spPr>
          <a:xfrm>
            <a:off x="533400" y="4442300"/>
            <a:ext cx="2073300" cy="1807200"/>
          </a:xfrm>
          <a:prstGeom prst="roundRect">
            <a:avLst>
              <a:gd fmla="val 678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43" name="Google Shape;843;p88"/>
          <p:cNvSpPr/>
          <p:nvPr/>
        </p:nvSpPr>
        <p:spPr>
          <a:xfrm>
            <a:off x="2463725" y="38497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(4/12)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設定測試選項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8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Supplied test set</a:t>
            </a:r>
            <a:br>
              <a:rPr lang="zh-TW"/>
            </a:br>
            <a:r>
              <a:rPr lang="zh-TW" sz="2200"/>
              <a:t>以測試資料來評估探勘結果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Set… </a:t>
            </a:r>
            <a:br>
              <a:rPr lang="zh-TW"/>
            </a:br>
            <a:r>
              <a:rPr lang="zh-TW"/>
              <a:t>開啟進階設定</a:t>
            </a:r>
            <a:endParaRPr/>
          </a:p>
        </p:txBody>
      </p:sp>
      <p:sp>
        <p:nvSpPr>
          <p:cNvPr id="852" name="Google Shape;852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3" name="Google Shape;853;p8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89"/>
          <p:cNvPicPr preferRelativeResize="0"/>
          <p:nvPr/>
        </p:nvPicPr>
        <p:blipFill rotWithShape="1">
          <a:blip r:embed="rId3">
            <a:alphaModFix/>
          </a:blip>
          <a:srcRect b="41731" l="0" r="64015" t="0"/>
          <a:stretch/>
        </p:blipFill>
        <p:spPr>
          <a:xfrm>
            <a:off x="533392" y="1791145"/>
            <a:ext cx="2670024" cy="32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813" y="4417038"/>
            <a:ext cx="2771775" cy="18478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6" name="Google Shape;856;p89"/>
          <p:cNvSpPr/>
          <p:nvPr/>
        </p:nvSpPr>
        <p:spPr>
          <a:xfrm>
            <a:off x="726050" y="3502675"/>
            <a:ext cx="2637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57" name="Google Shape;857;p89"/>
          <p:cNvSpPr/>
          <p:nvPr/>
        </p:nvSpPr>
        <p:spPr>
          <a:xfrm>
            <a:off x="1941950" y="3502675"/>
            <a:ext cx="778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58" name="Google Shape;858;p89"/>
          <p:cNvSpPr/>
          <p:nvPr/>
        </p:nvSpPr>
        <p:spPr>
          <a:xfrm>
            <a:off x="1057000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59" name="Google Shape;859;p89"/>
          <p:cNvSpPr/>
          <p:nvPr/>
        </p:nvSpPr>
        <p:spPr>
          <a:xfrm>
            <a:off x="2769325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60" name="Google Shape;860;p89"/>
          <p:cNvSpPr/>
          <p:nvPr/>
        </p:nvSpPr>
        <p:spPr>
          <a:xfrm flipH="1" rot="5400000">
            <a:off x="2055961" y="3945357"/>
            <a:ext cx="5505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(5/12)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b. 設定測試選項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7" name="Google Shape;867;p90"/>
          <p:cNvSpPr txBox="1"/>
          <p:nvPr>
            <p:ph idx="1" type="body"/>
          </p:nvPr>
        </p:nvSpPr>
        <p:spPr>
          <a:xfrm>
            <a:off x="533400" y="4215750"/>
            <a:ext cx="4019400" cy="22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rgbClr val="FF0000"/>
                </a:solidFill>
              </a:rPr>
              <a:t>Open file…</a:t>
            </a:r>
            <a:r>
              <a:rPr lang="zh-TW" sz="2200"/>
              <a:t> </a:t>
            </a:r>
            <a:r>
              <a:rPr lang="zh-TW" sz="2200"/>
              <a:t>開啟檔案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/>
              <a:t>選擇測試資料</a:t>
            </a:r>
            <a:br>
              <a:rPr lang="zh-TW" sz="2200"/>
            </a:br>
            <a:r>
              <a:rPr lang="zh-TW" sz="2200" u="sng">
                <a:solidFill>
                  <a:srgbClr val="FF0000"/>
                </a:solidFill>
              </a:rPr>
              <a:t>stu-sch-2 - test.ods</a:t>
            </a:r>
            <a:endParaRPr sz="2200" u="sng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rgbClr val="FF0000"/>
                </a:solidFill>
              </a:rPr>
              <a:t>Open</a:t>
            </a:r>
            <a:r>
              <a:rPr lang="zh-TW" sz="2200"/>
              <a:t> 開啟檔案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rgbClr val="FF0000"/>
                </a:solidFill>
              </a:rPr>
              <a:t>Close</a:t>
            </a:r>
            <a:r>
              <a:rPr lang="zh-TW" sz="2200"/>
              <a:t> 退出進階設定</a:t>
            </a:r>
            <a:endParaRPr sz="2200"/>
          </a:p>
        </p:txBody>
      </p:sp>
      <p:sp>
        <p:nvSpPr>
          <p:cNvPr id="868" name="Google Shape;868;p9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0" name="Google Shape;870;p9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38" y="1961088"/>
            <a:ext cx="27717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90"/>
          <p:cNvSpPr/>
          <p:nvPr/>
        </p:nvSpPr>
        <p:spPr>
          <a:xfrm flipH="1">
            <a:off x="1976753" y="2542050"/>
            <a:ext cx="2344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90"/>
          <p:cNvSpPr/>
          <p:nvPr/>
        </p:nvSpPr>
        <p:spPr>
          <a:xfrm>
            <a:off x="1374350" y="1720942"/>
            <a:ext cx="602400" cy="594600"/>
          </a:xfrm>
          <a:prstGeom prst="wedgeEllipseCallout">
            <a:avLst>
              <a:gd fmla="val -17389" name="adj1"/>
              <a:gd fmla="val 849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74" name="Google Shape;874;p90"/>
          <p:cNvSpPr/>
          <p:nvPr/>
        </p:nvSpPr>
        <p:spPr>
          <a:xfrm>
            <a:off x="2012725" y="3621142"/>
            <a:ext cx="602400" cy="594600"/>
          </a:xfrm>
          <a:prstGeom prst="wedgeEllipseCallout">
            <a:avLst>
              <a:gd fmla="val 76199" name="adj1"/>
              <a:gd fmla="val -369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10</a:t>
            </a:r>
            <a:endParaRPr b="1" sz="2800">
              <a:solidFill>
                <a:srgbClr val="FFFFFF"/>
              </a:solidFill>
            </a:endParaRPr>
          </a:p>
        </p:txBody>
      </p:sp>
      <p:pic>
        <p:nvPicPr>
          <p:cNvPr id="875" name="Google Shape;87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275" y="2189697"/>
            <a:ext cx="3138575" cy="2509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6" name="Google Shape;876;p90"/>
          <p:cNvGrpSpPr/>
          <p:nvPr/>
        </p:nvGrpSpPr>
        <p:grpSpPr>
          <a:xfrm>
            <a:off x="6304175" y="1337852"/>
            <a:ext cx="2344500" cy="2341223"/>
            <a:chOff x="5934800" y="3220727"/>
            <a:chExt cx="2344500" cy="2341223"/>
          </a:xfrm>
        </p:grpSpPr>
        <p:sp>
          <p:nvSpPr>
            <p:cNvPr id="877" name="Google Shape;877;p90"/>
            <p:cNvSpPr/>
            <p:nvPr/>
          </p:nvSpPr>
          <p:spPr>
            <a:xfrm>
              <a:off x="5934800" y="4409950"/>
              <a:ext cx="23445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FF0000"/>
                  </a:solidFill>
                </a:rPr>
                <a:t>2 - test</a:t>
              </a:r>
              <a:r>
                <a:rPr lang="zh-TW" sz="3200" u="sng">
                  <a:solidFill>
                    <a:srgbClr val="0000FF"/>
                  </a:solidFill>
                </a:rPr>
                <a:t>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878" name="Google Shape;878;p9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00141" y="3220727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9" name="Google Shape;879;p90"/>
          <p:cNvSpPr/>
          <p:nvPr/>
        </p:nvSpPr>
        <p:spPr>
          <a:xfrm>
            <a:off x="901000" y="2655175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80" name="Google Shape;880;p90"/>
          <p:cNvSpPr/>
          <p:nvPr/>
        </p:nvSpPr>
        <p:spPr>
          <a:xfrm>
            <a:off x="5450500" y="1747417"/>
            <a:ext cx="602400" cy="594600"/>
          </a:xfrm>
          <a:prstGeom prst="wedgeEllipseCallout">
            <a:avLst>
              <a:gd fmla="val -21095" name="adj1"/>
              <a:gd fmla="val 756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81" name="Google Shape;881;p90"/>
          <p:cNvSpPr/>
          <p:nvPr/>
        </p:nvSpPr>
        <p:spPr>
          <a:xfrm>
            <a:off x="4552800" y="2839900"/>
            <a:ext cx="14124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82" name="Google Shape;882;p90"/>
          <p:cNvSpPr/>
          <p:nvPr/>
        </p:nvSpPr>
        <p:spPr>
          <a:xfrm>
            <a:off x="6412500" y="4318400"/>
            <a:ext cx="6024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83" name="Google Shape;883;p90"/>
          <p:cNvSpPr/>
          <p:nvPr/>
        </p:nvSpPr>
        <p:spPr>
          <a:xfrm>
            <a:off x="6666375" y="4740492"/>
            <a:ext cx="602400" cy="594600"/>
          </a:xfrm>
          <a:prstGeom prst="wedgeEllipseCallout">
            <a:avLst>
              <a:gd fmla="val -31262" name="adj1"/>
              <a:gd fmla="val -704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9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84" name="Google Shape;884;p90"/>
          <p:cNvSpPr/>
          <p:nvPr/>
        </p:nvSpPr>
        <p:spPr>
          <a:xfrm>
            <a:off x="2847800" y="3381250"/>
            <a:ext cx="651300" cy="361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(6/12)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/>
          </a:p>
        </p:txBody>
      </p:sp>
      <p:sp>
        <p:nvSpPr>
          <p:cNvPr id="891" name="Google Shape;891;p9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91"/>
          <p:cNvSpPr txBox="1"/>
          <p:nvPr>
            <p:ph idx="2" type="body"/>
          </p:nvPr>
        </p:nvSpPr>
        <p:spPr>
          <a:xfrm>
            <a:off x="4705350" y="2126250"/>
            <a:ext cx="4019400" cy="4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zh-TW">
                <a:solidFill>
                  <a:srgbClr val="FF0000"/>
                </a:solidFill>
              </a:rPr>
              <a:t>More options...</a:t>
            </a:r>
            <a:br>
              <a:rPr lang="zh-TW"/>
            </a:br>
            <a:r>
              <a:rPr lang="zh-TW"/>
              <a:t>開啟輸出結果的進階設定</a:t>
            </a:r>
            <a:endParaRPr/>
          </a:p>
        </p:txBody>
      </p:sp>
      <p:sp>
        <p:nvSpPr>
          <p:cNvPr id="893" name="Google Shape;893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4" name="Google Shape;894;p9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91"/>
          <p:cNvPicPr preferRelativeResize="0"/>
          <p:nvPr/>
        </p:nvPicPr>
        <p:blipFill rotWithShape="1">
          <a:blip r:embed="rId3">
            <a:alphaModFix/>
          </a:blip>
          <a:srcRect b="41731" l="0" r="64015" t="0"/>
          <a:stretch/>
        </p:blipFill>
        <p:spPr>
          <a:xfrm>
            <a:off x="533392" y="1791145"/>
            <a:ext cx="2670024" cy="3235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6" name="Google Shape;896;p91"/>
          <p:cNvPicPr preferRelativeResize="0"/>
          <p:nvPr/>
        </p:nvPicPr>
        <p:blipFill rotWithShape="1">
          <a:blip r:embed="rId4">
            <a:alphaModFix/>
          </a:blip>
          <a:srcRect b="26943" l="0" r="27214" t="0"/>
          <a:stretch/>
        </p:blipFill>
        <p:spPr>
          <a:xfrm>
            <a:off x="3043575" y="3385400"/>
            <a:ext cx="3057325" cy="347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7" name="Google Shape;897;p91"/>
          <p:cNvSpPr/>
          <p:nvPr/>
        </p:nvSpPr>
        <p:spPr>
          <a:xfrm flipH="1">
            <a:off x="2360927" y="4265300"/>
            <a:ext cx="613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91"/>
          <p:cNvSpPr/>
          <p:nvPr/>
        </p:nvSpPr>
        <p:spPr>
          <a:xfrm>
            <a:off x="1277150" y="4369550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99" name="Google Shape;899;p91"/>
          <p:cNvSpPr/>
          <p:nvPr/>
        </p:nvSpPr>
        <p:spPr>
          <a:xfrm>
            <a:off x="533400" y="4789992"/>
            <a:ext cx="602400" cy="594600"/>
          </a:xfrm>
          <a:prstGeom prst="wedgeEllipseCallout">
            <a:avLst>
              <a:gd fmla="val 69103" name="adj1"/>
              <a:gd fmla="val -4729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11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(7/12)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6" name="Google Shape;906;p9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2"/>
          <p:cNvSpPr txBox="1"/>
          <p:nvPr>
            <p:ph idx="2" type="body"/>
          </p:nvPr>
        </p:nvSpPr>
        <p:spPr>
          <a:xfrm>
            <a:off x="4949600" y="2208050"/>
            <a:ext cx="3775200" cy="4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2"/>
            </a:pPr>
            <a:r>
              <a:rPr lang="zh-TW"/>
              <a:t>Output predictions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</a:t>
            </a:r>
            <a:br>
              <a:rPr lang="zh-TW"/>
            </a:br>
            <a:r>
              <a:rPr lang="zh-TW" sz="2000" u="sng"/>
              <a:t>weka.classifiers.evaluation</a:t>
            </a:r>
            <a:br>
              <a:rPr lang="zh-TW" sz="2000" u="sng"/>
            </a:br>
            <a:r>
              <a:rPr lang="zh-TW" sz="2000" u="sng"/>
              <a:t>.output.prediction.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endParaRPr b="1" u="sng">
              <a:solidFill>
                <a:srgbClr val="FF0000"/>
              </a:solidFill>
            </a:endParaRPr>
          </a:p>
        </p:txBody>
      </p:sp>
      <p:sp>
        <p:nvSpPr>
          <p:cNvPr id="908" name="Google Shape;908;p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9" name="Google Shape;909;p9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91138"/>
            <a:ext cx="420052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2"/>
          <p:cNvPicPr preferRelativeResize="0"/>
          <p:nvPr/>
        </p:nvPicPr>
        <p:blipFill rotWithShape="1">
          <a:blip r:embed="rId4">
            <a:alphaModFix/>
          </a:blip>
          <a:srcRect b="3789" l="27087" r="0" t="48241"/>
          <a:stretch/>
        </p:blipFill>
        <p:spPr>
          <a:xfrm>
            <a:off x="2236125" y="4577875"/>
            <a:ext cx="3062800" cy="22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2" name="Google Shape;912;p92"/>
          <p:cNvSpPr/>
          <p:nvPr/>
        </p:nvSpPr>
        <p:spPr>
          <a:xfrm>
            <a:off x="1670775" y="4053750"/>
            <a:ext cx="7872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13" name="Google Shape;913;p92"/>
          <p:cNvSpPr/>
          <p:nvPr/>
        </p:nvSpPr>
        <p:spPr>
          <a:xfrm flipH="1" rot="3599066">
            <a:off x="2151037" y="4344301"/>
            <a:ext cx="472578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2"/>
          <p:cNvSpPr/>
          <p:nvPr/>
        </p:nvSpPr>
        <p:spPr>
          <a:xfrm>
            <a:off x="1855575" y="3197967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12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3"/>
          <p:cNvSpPr txBox="1"/>
          <p:nvPr>
            <p:ph idx="2" type="body"/>
          </p:nvPr>
        </p:nvSpPr>
        <p:spPr>
          <a:xfrm>
            <a:off x="5080325" y="1791150"/>
            <a:ext cx="3644400" cy="34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3"/>
            </a:pPr>
            <a:r>
              <a:rPr lang="zh-TW"/>
              <a:t>按</a:t>
            </a:r>
            <a:r>
              <a:rPr lang="zh-TW"/>
              <a:t>粗體字 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br>
              <a:rPr lang="zh-TW"/>
            </a:br>
            <a:r>
              <a:rPr lang="zh-TW"/>
              <a:t>開啟進階設定</a:t>
            </a:r>
            <a:endParaRPr/>
          </a:p>
        </p:txBody>
      </p:sp>
      <p:sp>
        <p:nvSpPr>
          <p:cNvPr id="921" name="Google Shape;921;p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(8/12)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2" name="Google Shape;922;p9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4" name="Google Shape;924;p9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3"/>
          <p:cNvPicPr preferRelativeResize="0"/>
          <p:nvPr/>
        </p:nvPicPr>
        <p:blipFill rotWithShape="1">
          <a:blip r:embed="rId4">
            <a:alphaModFix/>
          </a:blip>
          <a:srcRect b="49741" l="0" r="45705" t="0"/>
          <a:stretch/>
        </p:blipFill>
        <p:spPr>
          <a:xfrm>
            <a:off x="2962099" y="4560050"/>
            <a:ext cx="2487550" cy="20967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7" name="Google Shape;927;p93"/>
          <p:cNvSpPr/>
          <p:nvPr/>
        </p:nvSpPr>
        <p:spPr>
          <a:xfrm>
            <a:off x="2295121" y="4027500"/>
            <a:ext cx="5040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28" name="Google Shape;928;p93"/>
          <p:cNvSpPr/>
          <p:nvPr/>
        </p:nvSpPr>
        <p:spPr>
          <a:xfrm flipH="1" rot="2532626">
            <a:off x="2658504" y="4295201"/>
            <a:ext cx="566640" cy="52478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3"/>
          <p:cNvSpPr/>
          <p:nvPr/>
        </p:nvSpPr>
        <p:spPr>
          <a:xfrm>
            <a:off x="2332463" y="317174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</a:t>
            </a:r>
            <a:r>
              <a:rPr b="1" lang="zh-TW" sz="2800">
                <a:solidFill>
                  <a:srgbClr val="FFFFFF"/>
                </a:solidFill>
              </a:rPr>
              <a:t>3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48" y="2386400"/>
            <a:ext cx="3707725" cy="33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(9/12)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94"/>
          <p:cNvSpPr txBox="1"/>
          <p:nvPr>
            <p:ph idx="2" type="body"/>
          </p:nvPr>
        </p:nvSpPr>
        <p:spPr>
          <a:xfrm>
            <a:off x="4552800" y="1791150"/>
            <a:ext cx="41718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4"/>
            </a:pPr>
            <a:r>
              <a:rPr lang="zh-TW"/>
              <a:t>設定參數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attributes: </a:t>
            </a:r>
            <a:r>
              <a:rPr lang="zh-TW" sz="2200" u="sng">
                <a:solidFill>
                  <a:srgbClr val="FF0000"/>
                </a:solidFill>
              </a:rPr>
              <a:t>1-30</a:t>
            </a:r>
            <a:br>
              <a:rPr lang="zh-TW" sz="2200"/>
            </a:br>
            <a:r>
              <a:rPr lang="zh-TW" sz="2200"/>
              <a:t>30為</a:t>
            </a:r>
            <a:r>
              <a:rPr lang="zh-TW" sz="2200"/>
              <a:t>屬性數量，</a:t>
            </a:r>
            <a:br>
              <a:rPr lang="zh-TW" sz="2200"/>
            </a:br>
            <a:r>
              <a:rPr lang="zh-TW" sz="2200"/>
              <a:t>表示輸出結果加上全部屬性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outputDistribution: </a:t>
            </a:r>
            <a:r>
              <a:rPr lang="zh-TW" sz="2200" u="sng">
                <a:solidFill>
                  <a:srgbClr val="FF0000"/>
                </a:solidFill>
              </a:rPr>
              <a:t>True</a:t>
            </a:r>
            <a:br>
              <a:rPr lang="zh-TW" sz="2200" u="sng"/>
            </a:br>
            <a:r>
              <a:rPr lang="zh-TW" sz="2200"/>
              <a:t>輸出預測機率分佈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outputFile: </a:t>
            </a:r>
            <a:br>
              <a:rPr lang="zh-TW" sz="2200">
                <a:solidFill>
                  <a:srgbClr val="FF0000"/>
                </a:solidFill>
              </a:rPr>
            </a:br>
            <a:r>
              <a:rPr lang="zh-TW" sz="2200" u="sng">
                <a:solidFill>
                  <a:srgbClr val="FF0000"/>
                </a:solidFill>
              </a:rPr>
              <a:t>stu-sch-2 - test - predict.csv</a:t>
            </a:r>
            <a:br>
              <a:rPr lang="zh-TW" sz="2200"/>
            </a:br>
            <a:r>
              <a:rPr lang="zh-TW" sz="2200"/>
              <a:t>將預測結果輸出成檔案</a:t>
            </a:r>
            <a:endParaRPr sz="22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4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/>
              <a:t> 離開進階設定</a:t>
            </a:r>
            <a:endParaRPr/>
          </a:p>
        </p:txBody>
      </p:sp>
      <p:sp>
        <p:nvSpPr>
          <p:cNvPr id="939" name="Google Shape;939;p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0" name="Google Shape;940;p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4"/>
          <p:cNvSpPr/>
          <p:nvPr/>
        </p:nvSpPr>
        <p:spPr>
          <a:xfrm>
            <a:off x="491000" y="3460175"/>
            <a:ext cx="3707700" cy="1381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42" name="Google Shape;942;p94"/>
          <p:cNvSpPr/>
          <p:nvPr/>
        </p:nvSpPr>
        <p:spPr>
          <a:xfrm>
            <a:off x="2556438" y="265664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14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943" name="Google Shape;943;p94"/>
          <p:cNvSpPr/>
          <p:nvPr/>
        </p:nvSpPr>
        <p:spPr>
          <a:xfrm>
            <a:off x="1938813" y="5908342"/>
            <a:ext cx="602400" cy="594600"/>
          </a:xfrm>
          <a:prstGeom prst="wedgeEllipseCallout">
            <a:avLst>
              <a:gd fmla="val 36191" name="adj1"/>
              <a:gd fmla="val -6767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15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944" name="Google Shape;944;p94"/>
          <p:cNvSpPr/>
          <p:nvPr/>
        </p:nvSpPr>
        <p:spPr>
          <a:xfrm>
            <a:off x="2382604" y="5348375"/>
            <a:ext cx="9501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45" name="Google Shape;945;p94"/>
          <p:cNvSpPr/>
          <p:nvPr/>
        </p:nvSpPr>
        <p:spPr>
          <a:xfrm>
            <a:off x="805400" y="3684825"/>
            <a:ext cx="22377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46" name="Google Shape;946;p94"/>
          <p:cNvSpPr/>
          <p:nvPr/>
        </p:nvSpPr>
        <p:spPr>
          <a:xfrm>
            <a:off x="663100" y="4267175"/>
            <a:ext cx="2379900" cy="474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(10/12)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3" name="Google Shape;953;p9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5"/>
          <p:cNvSpPr txBox="1"/>
          <p:nvPr>
            <p:ph idx="2" type="body"/>
          </p:nvPr>
        </p:nvSpPr>
        <p:spPr>
          <a:xfrm>
            <a:off x="5058750" y="1791150"/>
            <a:ext cx="3666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16"/>
            </a:pPr>
            <a:r>
              <a:rPr lang="zh-TW" sz="2200">
                <a:solidFill>
                  <a:srgbClr val="FF0000"/>
                </a:solidFill>
              </a:rPr>
              <a:t>OK</a:t>
            </a:r>
            <a:r>
              <a:rPr lang="zh-TW" sz="2200">
                <a:solidFill>
                  <a:schemeClr val="dk1"/>
                </a:solidFill>
              </a:rPr>
              <a:t> 離開進階設定</a:t>
            </a:r>
            <a:endParaRPr/>
          </a:p>
        </p:txBody>
      </p:sp>
      <p:sp>
        <p:nvSpPr>
          <p:cNvPr id="955" name="Google Shape;955;p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6" name="Google Shape;956;p9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7" name="Google Shape;95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5"/>
          <p:cNvSpPr/>
          <p:nvPr/>
        </p:nvSpPr>
        <p:spPr>
          <a:xfrm>
            <a:off x="2403415" y="6083175"/>
            <a:ext cx="4605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59" name="Google Shape;959;p95"/>
          <p:cNvSpPr/>
          <p:nvPr/>
        </p:nvSpPr>
        <p:spPr>
          <a:xfrm>
            <a:off x="1842588" y="5322142"/>
            <a:ext cx="602400" cy="594600"/>
          </a:xfrm>
          <a:prstGeom prst="wedgeEllipseCallout">
            <a:avLst>
              <a:gd fmla="val 62332" name="adj1"/>
              <a:gd fmla="val 794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16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9" name="Google Shape;409;p6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預測性分析</a:t>
            </a:r>
            <a:endParaRPr/>
          </a:p>
        </p:txBody>
      </p:sp>
      <p:sp>
        <p:nvSpPr>
          <p:cNvPr id="410" name="Google Shape;410;p6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8</a:t>
            </a:r>
            <a:r>
              <a:rPr lang="zh-TW"/>
              <a:t>. </a:t>
            </a:r>
            <a:endParaRPr/>
          </a:p>
        </p:txBody>
      </p:sp>
      <p:sp>
        <p:nvSpPr>
          <p:cNvPr id="411" name="Google Shape;411;p60"/>
          <p:cNvSpPr/>
          <p:nvPr/>
        </p:nvSpPr>
        <p:spPr>
          <a:xfrm>
            <a:off x="3206025" y="5014877"/>
            <a:ext cx="1950300" cy="81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slide question block super mario" id="412" name="Google Shape;4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725" y="571825"/>
            <a:ext cx="1274225" cy="1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0"/>
          <p:cNvSpPr txBox="1"/>
          <p:nvPr/>
        </p:nvSpPr>
        <p:spPr>
          <a:xfrm>
            <a:off x="3363525" y="653175"/>
            <a:ext cx="36270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如何預測資料</a:t>
            </a:r>
            <a:endParaRPr b="1" sz="32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b="1" lang="zh-TW" sz="3200" u="sng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可能</a:t>
            </a:r>
            <a:r>
              <a:rPr b="1" lang="zh-TW" sz="3200" u="sng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</a:t>
            </a:r>
            <a:r>
              <a:rPr b="1" lang="zh-TW" sz="3200" u="sng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別</a:t>
            </a:r>
            <a:r>
              <a:rPr b="1" lang="zh-TW" sz="3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b="1" sz="32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執行分類 (11/12)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d. 執行分類</a:t>
            </a:r>
            <a:endParaRPr/>
          </a:p>
        </p:txBody>
      </p:sp>
      <p:sp>
        <p:nvSpPr>
          <p:cNvPr id="966" name="Google Shape;966;p9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96"/>
          <p:cNvSpPr txBox="1"/>
          <p:nvPr>
            <p:ph idx="2" type="body"/>
          </p:nvPr>
        </p:nvSpPr>
        <p:spPr>
          <a:xfrm>
            <a:off x="4893600" y="2087975"/>
            <a:ext cx="3831300" cy="4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7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/>
              <a:t> 開始執行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7"/>
            </a:pPr>
            <a:r>
              <a:rPr lang="zh-TW"/>
              <a:t>ClassifierPanel ⇨ </a:t>
            </a:r>
            <a:r>
              <a:rPr lang="zh-TW">
                <a:solidFill>
                  <a:srgbClr val="FF0000"/>
                </a:solidFill>
              </a:rPr>
              <a:t>Yes</a:t>
            </a:r>
            <a:br>
              <a:rPr lang="zh-TW"/>
            </a:br>
            <a:r>
              <a:rPr lang="zh-TW" sz="2000"/>
              <a:t>因為訓練資料和測試資料並非同一份檔案，資料的值域不同，所以需要額外做對映</a:t>
            </a:r>
            <a:endParaRPr sz="2000"/>
          </a:p>
        </p:txBody>
      </p:sp>
      <p:sp>
        <p:nvSpPr>
          <p:cNvPr id="968" name="Google Shape;968;p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9" name="Google Shape;969;p9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96"/>
          <p:cNvPicPr preferRelativeResize="0"/>
          <p:nvPr/>
        </p:nvPicPr>
        <p:blipFill rotWithShape="1">
          <a:blip r:embed="rId3">
            <a:alphaModFix/>
          </a:blip>
          <a:srcRect b="0" l="0" r="35537" t="0"/>
          <a:stretch/>
        </p:blipFill>
        <p:spPr>
          <a:xfrm>
            <a:off x="533399" y="1836300"/>
            <a:ext cx="4019400" cy="46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250" y="4312413"/>
            <a:ext cx="3638550" cy="16859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2" name="Google Shape;972;p96"/>
          <p:cNvSpPr/>
          <p:nvPr/>
        </p:nvSpPr>
        <p:spPr>
          <a:xfrm>
            <a:off x="617950" y="4683575"/>
            <a:ext cx="9567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3" name="Google Shape;973;p96"/>
          <p:cNvSpPr/>
          <p:nvPr/>
        </p:nvSpPr>
        <p:spPr>
          <a:xfrm>
            <a:off x="4802350" y="5479600"/>
            <a:ext cx="533700" cy="411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4" name="Google Shape;974;p96"/>
          <p:cNvSpPr/>
          <p:nvPr/>
        </p:nvSpPr>
        <p:spPr>
          <a:xfrm>
            <a:off x="617938" y="3913792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17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975" name="Google Shape;975;p96"/>
          <p:cNvSpPr/>
          <p:nvPr/>
        </p:nvSpPr>
        <p:spPr>
          <a:xfrm>
            <a:off x="5262838" y="4683567"/>
            <a:ext cx="602400" cy="594600"/>
          </a:xfrm>
          <a:prstGeom prst="wedgeEllipseCallout">
            <a:avLst>
              <a:gd fmla="val -45126" name="adj1"/>
              <a:gd fmla="val 757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18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976" name="Google Shape;976;p96"/>
          <p:cNvSpPr/>
          <p:nvPr/>
        </p:nvSpPr>
        <p:spPr>
          <a:xfrm flipH="1" rot="-1820">
            <a:off x="1666593" y="4583065"/>
            <a:ext cx="566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2. 執行分類 (12/12)</a:t>
            </a:r>
            <a:endParaRPr/>
          </a:p>
        </p:txBody>
      </p:sp>
      <p:sp>
        <p:nvSpPr>
          <p:cNvPr id="983" name="Google Shape;983;p9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7"/>
          <p:cNvSpPr txBox="1"/>
          <p:nvPr>
            <p:ph idx="2" type="body"/>
          </p:nvPr>
        </p:nvSpPr>
        <p:spPr>
          <a:xfrm>
            <a:off x="5729625" y="1791150"/>
            <a:ext cx="3167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9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增加新的探勘結果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19"/>
            </a:pPr>
            <a:r>
              <a:rPr lang="zh-TW">
                <a:solidFill>
                  <a:srgbClr val="FF0000"/>
                </a:solidFill>
              </a:rPr>
              <a:t>Classifier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/>
          </a:p>
        </p:txBody>
      </p:sp>
      <p:sp>
        <p:nvSpPr>
          <p:cNvPr id="985" name="Google Shape;985;p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6" name="Google Shape;986;p9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7" name="Google Shape;98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66910"/>
            <a:ext cx="5024400" cy="3760276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7"/>
          <p:cNvSpPr/>
          <p:nvPr/>
        </p:nvSpPr>
        <p:spPr>
          <a:xfrm>
            <a:off x="617950" y="5059725"/>
            <a:ext cx="14376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89" name="Google Shape;989;p97"/>
          <p:cNvSpPr/>
          <p:nvPr/>
        </p:nvSpPr>
        <p:spPr>
          <a:xfrm>
            <a:off x="617938" y="4316167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19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990" name="Google Shape;990;p97"/>
          <p:cNvSpPr/>
          <p:nvPr/>
        </p:nvSpPr>
        <p:spPr>
          <a:xfrm>
            <a:off x="2148750" y="3275250"/>
            <a:ext cx="3274800" cy="2169300"/>
          </a:xfrm>
          <a:prstGeom prst="roundRect">
            <a:avLst>
              <a:gd fmla="val 377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91" name="Google Shape;991;p97"/>
          <p:cNvSpPr/>
          <p:nvPr/>
        </p:nvSpPr>
        <p:spPr>
          <a:xfrm>
            <a:off x="3294663" y="2584192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20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8"/>
          <p:cNvSpPr txBox="1"/>
          <p:nvPr>
            <p:ph type="title"/>
          </p:nvPr>
        </p:nvSpPr>
        <p:spPr>
          <a:xfrm>
            <a:off x="476250" y="169425"/>
            <a:ext cx="47448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3a. 檢視探勘結果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檢視模型(1/4)</a:t>
            </a:r>
            <a:endParaRPr/>
          </a:p>
        </p:txBody>
      </p:sp>
      <p:sp>
        <p:nvSpPr>
          <p:cNvPr id="999" name="Google Shape;999;p9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0" name="Google Shape;1000;p98"/>
          <p:cNvPicPr preferRelativeResize="0"/>
          <p:nvPr/>
        </p:nvPicPr>
        <p:blipFill rotWithShape="1">
          <a:blip r:embed="rId3">
            <a:alphaModFix/>
          </a:blip>
          <a:srcRect b="15379" l="31380" r="20200" t="22280"/>
          <a:stretch/>
        </p:blipFill>
        <p:spPr>
          <a:xfrm>
            <a:off x="900324" y="2213099"/>
            <a:ext cx="3592725" cy="34617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1" name="Google Shape;1001;p98"/>
          <p:cNvSpPr/>
          <p:nvPr/>
        </p:nvSpPr>
        <p:spPr>
          <a:xfrm flipH="1">
            <a:off x="4061175" y="3423271"/>
            <a:ext cx="898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8"/>
          <p:cNvSpPr/>
          <p:nvPr/>
        </p:nvSpPr>
        <p:spPr>
          <a:xfrm>
            <a:off x="4959675" y="0"/>
            <a:ext cx="4184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8"/>
          <p:cNvSpPr/>
          <p:nvPr/>
        </p:nvSpPr>
        <p:spPr>
          <a:xfrm>
            <a:off x="5190075" y="276075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Absences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缺席次數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4" name="Google Shape;1004;p98"/>
          <p:cNvSpPr/>
          <p:nvPr/>
        </p:nvSpPr>
        <p:spPr>
          <a:xfrm>
            <a:off x="5569825" y="1062831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Address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住家區域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5" name="Google Shape;1005;p98"/>
          <p:cNvSpPr/>
          <p:nvPr/>
        </p:nvSpPr>
        <p:spPr>
          <a:xfrm>
            <a:off x="5986100" y="1849588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StudyTime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讀書時間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6" name="Google Shape;1006;p98"/>
          <p:cNvSpPr/>
          <p:nvPr/>
        </p:nvSpPr>
        <p:spPr>
          <a:xfrm>
            <a:off x="6640225" y="3423144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Guardian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監護人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7" name="Google Shape;1007;p98"/>
          <p:cNvSpPr/>
          <p:nvPr/>
        </p:nvSpPr>
        <p:spPr>
          <a:xfrm>
            <a:off x="6933075" y="4209917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Freetime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自由時間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8" name="Google Shape;1008;p98"/>
          <p:cNvSpPr/>
          <p:nvPr/>
        </p:nvSpPr>
        <p:spPr>
          <a:xfrm>
            <a:off x="6183250" y="5034542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GoOut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外出程度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9" name="Google Shape;1009;p98"/>
          <p:cNvSpPr/>
          <p:nvPr/>
        </p:nvSpPr>
        <p:spPr>
          <a:xfrm>
            <a:off x="7945625" y="5034532"/>
            <a:ext cx="792900" cy="47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MS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10" name="Google Shape;1010;p98"/>
          <p:cNvSpPr/>
          <p:nvPr/>
        </p:nvSpPr>
        <p:spPr>
          <a:xfrm>
            <a:off x="5849925" y="5812833"/>
            <a:ext cx="736500" cy="472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GP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11" name="Google Shape;1011;p98"/>
          <p:cNvSpPr/>
          <p:nvPr/>
        </p:nvSpPr>
        <p:spPr>
          <a:xfrm>
            <a:off x="7152725" y="5830304"/>
            <a:ext cx="792900" cy="47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MS</a:t>
            </a:r>
            <a:endParaRPr sz="2400">
              <a:solidFill>
                <a:srgbClr val="FFFFFF"/>
              </a:solidFill>
            </a:endParaRPr>
          </a:p>
        </p:txBody>
      </p:sp>
      <p:cxnSp>
        <p:nvCxnSpPr>
          <p:cNvPr id="1012" name="Google Shape;1012;p98"/>
          <p:cNvCxnSpPr>
            <a:stCxn id="1003" idx="2"/>
            <a:endCxn id="1004" idx="0"/>
          </p:cNvCxnSpPr>
          <p:nvPr/>
        </p:nvCxnSpPr>
        <p:spPr>
          <a:xfrm>
            <a:off x="5844075" y="748275"/>
            <a:ext cx="3798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98"/>
          <p:cNvCxnSpPr>
            <a:stCxn id="1004" idx="2"/>
            <a:endCxn id="1005" idx="0"/>
          </p:cNvCxnSpPr>
          <p:nvPr/>
        </p:nvCxnSpPr>
        <p:spPr>
          <a:xfrm>
            <a:off x="6223825" y="1535031"/>
            <a:ext cx="4164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4" name="Google Shape;1014;p98"/>
          <p:cNvCxnSpPr>
            <a:stCxn id="1005" idx="2"/>
            <a:endCxn id="1015" idx="0"/>
          </p:cNvCxnSpPr>
          <p:nvPr/>
        </p:nvCxnSpPr>
        <p:spPr>
          <a:xfrm>
            <a:off x="6640100" y="2321788"/>
            <a:ext cx="3177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" name="Google Shape;1016;p98"/>
          <p:cNvCxnSpPr>
            <a:stCxn id="1006" idx="2"/>
            <a:endCxn id="1007" idx="0"/>
          </p:cNvCxnSpPr>
          <p:nvPr/>
        </p:nvCxnSpPr>
        <p:spPr>
          <a:xfrm>
            <a:off x="7294225" y="3895344"/>
            <a:ext cx="2928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7" name="Google Shape;1017;p98"/>
          <p:cNvCxnSpPr>
            <a:stCxn id="1007" idx="2"/>
            <a:endCxn id="1009" idx="0"/>
          </p:cNvCxnSpPr>
          <p:nvPr/>
        </p:nvCxnSpPr>
        <p:spPr>
          <a:xfrm>
            <a:off x="7587075" y="4682117"/>
            <a:ext cx="755100" cy="35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" name="Google Shape;1018;p98"/>
          <p:cNvCxnSpPr>
            <a:stCxn id="1007" idx="2"/>
            <a:endCxn id="1008" idx="0"/>
          </p:cNvCxnSpPr>
          <p:nvPr/>
        </p:nvCxnSpPr>
        <p:spPr>
          <a:xfrm flipH="1">
            <a:off x="6837375" y="4682117"/>
            <a:ext cx="749700" cy="352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9" name="Google Shape;1019;p98"/>
          <p:cNvCxnSpPr>
            <a:stCxn id="1008" idx="2"/>
            <a:endCxn id="1010" idx="0"/>
          </p:cNvCxnSpPr>
          <p:nvPr/>
        </p:nvCxnSpPr>
        <p:spPr>
          <a:xfrm flipH="1">
            <a:off x="6218050" y="5506742"/>
            <a:ext cx="619200" cy="30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0" name="Google Shape;1020;p98"/>
          <p:cNvCxnSpPr>
            <a:stCxn id="1008" idx="2"/>
            <a:endCxn id="1011" idx="0"/>
          </p:cNvCxnSpPr>
          <p:nvPr/>
        </p:nvCxnSpPr>
        <p:spPr>
          <a:xfrm>
            <a:off x="6837250" y="5506742"/>
            <a:ext cx="711900" cy="32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1" name="Google Shape;1021;p98"/>
          <p:cNvSpPr txBox="1"/>
          <p:nvPr>
            <p:ph type="title"/>
          </p:nvPr>
        </p:nvSpPr>
        <p:spPr>
          <a:xfrm rot="-599">
            <a:off x="6097304" y="653032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&lt;=12</a:t>
            </a:r>
            <a:endParaRPr b="0" sz="1800"/>
          </a:p>
        </p:txBody>
      </p:sp>
      <p:sp>
        <p:nvSpPr>
          <p:cNvPr id="1022" name="Google Shape;1022;p98"/>
          <p:cNvSpPr txBox="1"/>
          <p:nvPr>
            <p:ph type="title"/>
          </p:nvPr>
        </p:nvSpPr>
        <p:spPr>
          <a:xfrm rot="-599">
            <a:off x="6726679" y="1425657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=rural 鄉村</a:t>
            </a:r>
            <a:endParaRPr b="0" sz="1800"/>
          </a:p>
        </p:txBody>
      </p:sp>
      <p:sp>
        <p:nvSpPr>
          <p:cNvPr id="1023" name="Google Shape;1023;p98"/>
          <p:cNvSpPr txBox="1"/>
          <p:nvPr>
            <p:ph type="title"/>
          </p:nvPr>
        </p:nvSpPr>
        <p:spPr>
          <a:xfrm rot="-599">
            <a:off x="7005454" y="2213257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&lt;= 2</a:t>
            </a:r>
            <a:endParaRPr b="0" sz="1800"/>
          </a:p>
        </p:txBody>
      </p:sp>
      <p:sp>
        <p:nvSpPr>
          <p:cNvPr id="1015" name="Google Shape;1015;p98"/>
          <p:cNvSpPr/>
          <p:nvPr/>
        </p:nvSpPr>
        <p:spPr>
          <a:xfrm>
            <a:off x="6303700" y="2636382"/>
            <a:ext cx="1308000" cy="47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schoolsup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學校補助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024" name="Google Shape;1024;p98"/>
          <p:cNvCxnSpPr>
            <a:stCxn id="1015" idx="2"/>
            <a:endCxn id="1006" idx="0"/>
          </p:cNvCxnSpPr>
          <p:nvPr/>
        </p:nvCxnSpPr>
        <p:spPr>
          <a:xfrm>
            <a:off x="6957700" y="3108582"/>
            <a:ext cx="336600" cy="31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5" name="Google Shape;1025;p98"/>
          <p:cNvSpPr txBox="1"/>
          <p:nvPr>
            <p:ph type="title"/>
          </p:nvPr>
        </p:nvSpPr>
        <p:spPr>
          <a:xfrm rot="-599">
            <a:off x="7344154" y="3000857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= no</a:t>
            </a:r>
            <a:endParaRPr b="0" sz="1800"/>
          </a:p>
        </p:txBody>
      </p:sp>
      <p:sp>
        <p:nvSpPr>
          <p:cNvPr id="1026" name="Google Shape;1026;p98"/>
          <p:cNvSpPr txBox="1"/>
          <p:nvPr>
            <p:ph type="title"/>
          </p:nvPr>
        </p:nvSpPr>
        <p:spPr>
          <a:xfrm rot="-599">
            <a:off x="7587029" y="3818945"/>
            <a:ext cx="17208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= father 父親</a:t>
            </a:r>
            <a:endParaRPr b="0" sz="1800"/>
          </a:p>
        </p:txBody>
      </p:sp>
      <p:sp>
        <p:nvSpPr>
          <p:cNvPr id="1027" name="Google Shape;1027;p98"/>
          <p:cNvSpPr txBox="1"/>
          <p:nvPr>
            <p:ph type="title"/>
          </p:nvPr>
        </p:nvSpPr>
        <p:spPr>
          <a:xfrm>
            <a:off x="8286827" y="4576191"/>
            <a:ext cx="7929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&lt;=4</a:t>
            </a:r>
            <a:endParaRPr b="0" sz="1800"/>
          </a:p>
        </p:txBody>
      </p:sp>
      <p:sp>
        <p:nvSpPr>
          <p:cNvPr id="1028" name="Google Shape;1028;p98"/>
          <p:cNvSpPr txBox="1"/>
          <p:nvPr>
            <p:ph type="title"/>
          </p:nvPr>
        </p:nvSpPr>
        <p:spPr>
          <a:xfrm>
            <a:off x="6145890" y="4601479"/>
            <a:ext cx="7929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&gt;4</a:t>
            </a:r>
            <a:endParaRPr b="0" sz="1800"/>
          </a:p>
        </p:txBody>
      </p:sp>
      <p:sp>
        <p:nvSpPr>
          <p:cNvPr id="1029" name="Google Shape;1029;p98"/>
          <p:cNvSpPr txBox="1"/>
          <p:nvPr>
            <p:ph type="title"/>
          </p:nvPr>
        </p:nvSpPr>
        <p:spPr>
          <a:xfrm>
            <a:off x="5578827" y="5407154"/>
            <a:ext cx="7929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&lt;=3</a:t>
            </a:r>
            <a:endParaRPr b="0" sz="1800"/>
          </a:p>
        </p:txBody>
      </p:sp>
      <p:sp>
        <p:nvSpPr>
          <p:cNvPr id="1030" name="Google Shape;1030;p98"/>
          <p:cNvSpPr txBox="1"/>
          <p:nvPr>
            <p:ph type="title"/>
          </p:nvPr>
        </p:nvSpPr>
        <p:spPr>
          <a:xfrm>
            <a:off x="7469402" y="5407154"/>
            <a:ext cx="7929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&gt;3</a:t>
            </a:r>
            <a:endParaRPr b="0" sz="1800"/>
          </a:p>
        </p:txBody>
      </p:sp>
      <p:cxnSp>
        <p:nvCxnSpPr>
          <p:cNvPr id="1031" name="Google Shape;1031;p98"/>
          <p:cNvCxnSpPr>
            <a:stCxn id="1003" idx="2"/>
            <a:endCxn id="1032" idx="0"/>
          </p:cNvCxnSpPr>
          <p:nvPr/>
        </p:nvCxnSpPr>
        <p:spPr>
          <a:xfrm flipH="1">
            <a:off x="5214675" y="748275"/>
            <a:ext cx="629400" cy="26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98"/>
          <p:cNvCxnSpPr>
            <a:stCxn id="1004" idx="2"/>
          </p:cNvCxnSpPr>
          <p:nvPr/>
        </p:nvCxnSpPr>
        <p:spPr>
          <a:xfrm flipH="1">
            <a:off x="5638525" y="1535031"/>
            <a:ext cx="585300" cy="27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4" name="Google Shape;1034;p98"/>
          <p:cNvCxnSpPr>
            <a:stCxn id="1005" idx="2"/>
          </p:cNvCxnSpPr>
          <p:nvPr/>
        </p:nvCxnSpPr>
        <p:spPr>
          <a:xfrm flipH="1">
            <a:off x="6060500" y="2321788"/>
            <a:ext cx="579600" cy="27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5" name="Google Shape;1035;p98"/>
          <p:cNvCxnSpPr/>
          <p:nvPr/>
        </p:nvCxnSpPr>
        <p:spPr>
          <a:xfrm flipH="1">
            <a:off x="6328250" y="3111300"/>
            <a:ext cx="579600" cy="22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6" name="Google Shape;1036;p98"/>
          <p:cNvCxnSpPr/>
          <p:nvPr/>
        </p:nvCxnSpPr>
        <p:spPr>
          <a:xfrm flipH="1">
            <a:off x="6726675" y="3898075"/>
            <a:ext cx="579600" cy="22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7" name="Google Shape;1037;p98"/>
          <p:cNvSpPr/>
          <p:nvPr/>
        </p:nvSpPr>
        <p:spPr>
          <a:xfrm>
            <a:off x="6218050" y="4061223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/>
          </a:p>
        </p:txBody>
      </p:sp>
      <p:sp>
        <p:nvSpPr>
          <p:cNvPr id="1038" name="Google Shape;1038;p98"/>
          <p:cNvSpPr/>
          <p:nvPr/>
        </p:nvSpPr>
        <p:spPr>
          <a:xfrm>
            <a:off x="5816150" y="3285386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/>
          </a:p>
        </p:txBody>
      </p:sp>
      <p:sp>
        <p:nvSpPr>
          <p:cNvPr id="1039" name="Google Shape;1039;p98"/>
          <p:cNvSpPr/>
          <p:nvPr/>
        </p:nvSpPr>
        <p:spPr>
          <a:xfrm>
            <a:off x="5550800" y="2541861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>
              <a:solidFill>
                <a:srgbClr val="9E9E9E"/>
              </a:solidFill>
            </a:endParaRPr>
          </a:p>
        </p:txBody>
      </p:sp>
      <p:sp>
        <p:nvSpPr>
          <p:cNvPr id="1040" name="Google Shape;1040;p98"/>
          <p:cNvSpPr/>
          <p:nvPr/>
        </p:nvSpPr>
        <p:spPr>
          <a:xfrm>
            <a:off x="5115750" y="1754586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/>
          </a:p>
        </p:txBody>
      </p:sp>
      <p:sp>
        <p:nvSpPr>
          <p:cNvPr id="1032" name="Google Shape;1032;p98"/>
          <p:cNvSpPr/>
          <p:nvPr/>
        </p:nvSpPr>
        <p:spPr>
          <a:xfrm>
            <a:off x="4959675" y="1013236"/>
            <a:ext cx="509700" cy="35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...</a:t>
            </a:r>
            <a:endParaRPr sz="1800"/>
          </a:p>
        </p:txBody>
      </p:sp>
      <p:sp>
        <p:nvSpPr>
          <p:cNvPr id="1041" name="Google Shape;1041;p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8" name="Google Shape;1048;p9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3a. 檢視探勘結果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檢視模型(2/4)</a:t>
            </a:r>
            <a:endParaRPr/>
          </a:p>
        </p:txBody>
      </p:sp>
      <p:sp>
        <p:nvSpPr>
          <p:cNvPr id="1050" name="Google Shape;1050;p9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9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在</a:t>
            </a:r>
            <a:r>
              <a:rPr lang="zh-TW">
                <a:solidFill>
                  <a:srgbClr val="FF0000"/>
                </a:solidFill>
              </a:rPr>
              <a:t>Result list</a:t>
            </a:r>
            <a:r>
              <a:rPr lang="zh-TW"/>
              <a:t>要</a:t>
            </a:r>
            <a:r>
              <a:rPr lang="zh-TW"/>
              <a:t>檢視的探勘結果上 </a:t>
            </a:r>
            <a:r>
              <a:rPr lang="zh-TW">
                <a:solidFill>
                  <a:srgbClr val="FF0000"/>
                </a:solidFill>
              </a:rPr>
              <a:t>按右鍵</a:t>
            </a:r>
            <a:br>
              <a:rPr lang="zh-TW"/>
            </a:br>
            <a:r>
              <a:rPr lang="zh-TW"/>
              <a:t>選擇 </a:t>
            </a:r>
            <a:r>
              <a:rPr lang="zh-TW">
                <a:solidFill>
                  <a:srgbClr val="FF0000"/>
                </a:solidFill>
              </a:rPr>
              <a:t>Visualize tree</a:t>
            </a:r>
            <a:br>
              <a:rPr lang="zh-TW">
                <a:solidFill>
                  <a:srgbClr val="FF0000"/>
                </a:solidFill>
              </a:rPr>
            </a:br>
            <a:r>
              <a:rPr lang="zh-TW"/>
              <a:t>檢視決策樹</a:t>
            </a:r>
            <a:endParaRPr/>
          </a:p>
        </p:txBody>
      </p:sp>
      <p:pic>
        <p:nvPicPr>
          <p:cNvPr id="1052" name="Google Shape;1052;p99"/>
          <p:cNvPicPr preferRelativeResize="0"/>
          <p:nvPr/>
        </p:nvPicPr>
        <p:blipFill rotWithShape="1">
          <a:blip r:embed="rId3">
            <a:alphaModFix/>
          </a:blip>
          <a:srcRect b="11197" l="0" r="13479" t="0"/>
          <a:stretch/>
        </p:blipFill>
        <p:spPr>
          <a:xfrm>
            <a:off x="533400" y="1828675"/>
            <a:ext cx="3651300" cy="339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5813" y="3759750"/>
            <a:ext cx="2466975" cy="274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4" name="Google Shape;1054;p99"/>
          <p:cNvSpPr/>
          <p:nvPr/>
        </p:nvSpPr>
        <p:spPr>
          <a:xfrm>
            <a:off x="663525" y="4603575"/>
            <a:ext cx="13356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1055" name="Google Shape;1055;p99"/>
          <p:cNvGrpSpPr/>
          <p:nvPr/>
        </p:nvGrpSpPr>
        <p:grpSpPr>
          <a:xfrm>
            <a:off x="476250" y="5203625"/>
            <a:ext cx="1146900" cy="1132200"/>
            <a:chOff x="6409125" y="2248100"/>
            <a:chExt cx="1146900" cy="1132200"/>
          </a:xfrm>
        </p:grpSpPr>
        <p:sp>
          <p:nvSpPr>
            <p:cNvPr id="1056" name="Google Shape;1056;p99"/>
            <p:cNvSpPr/>
            <p:nvPr/>
          </p:nvSpPr>
          <p:spPr>
            <a:xfrm>
              <a:off x="6409125" y="2248100"/>
              <a:ext cx="1146900" cy="1132200"/>
            </a:xfrm>
            <a:prstGeom prst="wedgeEllipseCallout">
              <a:avLst>
                <a:gd fmla="val 20640" name="adj1"/>
                <a:gd fmla="val -62796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1057" name="Google Shape;1057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00825" y="2432450"/>
              <a:ext cx="763500" cy="763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8" name="Google Shape;1058;p99"/>
          <p:cNvSpPr/>
          <p:nvPr/>
        </p:nvSpPr>
        <p:spPr>
          <a:xfrm>
            <a:off x="2085825" y="5455400"/>
            <a:ext cx="10260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59" name="Google Shape;1059;p99"/>
          <p:cNvSpPr/>
          <p:nvPr/>
        </p:nvSpPr>
        <p:spPr>
          <a:xfrm>
            <a:off x="3607388" y="5334205"/>
            <a:ext cx="602400" cy="594600"/>
          </a:xfrm>
          <a:prstGeom prst="wedgeEllipseCallout">
            <a:avLst>
              <a:gd fmla="val -104862" name="adj1"/>
              <a:gd fmla="val -69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60" name="Google Shape;1060;p99"/>
          <p:cNvSpPr/>
          <p:nvPr/>
        </p:nvSpPr>
        <p:spPr>
          <a:xfrm flipH="1" rot="2151129">
            <a:off x="1679287" y="4802800"/>
            <a:ext cx="533724" cy="52465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3a. 檢視探勘結果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檢視模型(3/4)</a:t>
            </a:r>
            <a:endParaRPr/>
          </a:p>
        </p:txBody>
      </p:sp>
      <p:sp>
        <p:nvSpPr>
          <p:cNvPr id="1067" name="Google Shape;1067;p100"/>
          <p:cNvSpPr txBox="1"/>
          <p:nvPr>
            <p:ph idx="1" type="body"/>
          </p:nvPr>
        </p:nvSpPr>
        <p:spPr>
          <a:xfrm>
            <a:off x="533400" y="2024950"/>
            <a:ext cx="4019400" cy="4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/>
              <a:t>在TreeView</a:t>
            </a:r>
            <a:r>
              <a:rPr lang="zh-TW"/>
              <a:t>按右鍵</a:t>
            </a:r>
            <a:br>
              <a:rPr lang="zh-TW"/>
            </a:br>
            <a:r>
              <a:rPr lang="zh-TW"/>
              <a:t>選擇</a:t>
            </a:r>
            <a:r>
              <a:rPr lang="zh-TW">
                <a:solidFill>
                  <a:srgbClr val="FF0000"/>
                </a:solidFill>
              </a:rPr>
              <a:t>AutoScale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68" name="Google Shape;1068;p100"/>
          <p:cNvSpPr txBox="1"/>
          <p:nvPr>
            <p:ph idx="2" type="body"/>
          </p:nvPr>
        </p:nvSpPr>
        <p:spPr>
          <a:xfrm>
            <a:off x="4758150" y="2024950"/>
            <a:ext cx="4019400" cy="4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rgbClr val="FF0000"/>
                </a:solidFill>
              </a:rPr>
              <a:t>Center on Top Node</a:t>
            </a:r>
            <a:br>
              <a:rPr lang="zh-TW"/>
            </a:br>
            <a:r>
              <a:rPr lang="zh-TW"/>
              <a:t>檢視頂層節點</a:t>
            </a:r>
            <a:endParaRPr/>
          </a:p>
        </p:txBody>
      </p:sp>
      <p:sp>
        <p:nvSpPr>
          <p:cNvPr id="1069" name="Google Shape;1069;p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0" name="Google Shape;1070;p10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25" y="3344225"/>
            <a:ext cx="3757918" cy="30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8157" y="3344225"/>
            <a:ext cx="3757918" cy="300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00"/>
          <p:cNvSpPr/>
          <p:nvPr/>
        </p:nvSpPr>
        <p:spPr>
          <a:xfrm>
            <a:off x="6295950" y="4520700"/>
            <a:ext cx="13782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4" name="Google Shape;1074;p100"/>
          <p:cNvSpPr/>
          <p:nvPr/>
        </p:nvSpPr>
        <p:spPr>
          <a:xfrm>
            <a:off x="5379650" y="4399505"/>
            <a:ext cx="602400" cy="594600"/>
          </a:xfrm>
          <a:prstGeom prst="wedgeEllipseCallout">
            <a:avLst>
              <a:gd fmla="val 84446" name="adj1"/>
              <a:gd fmla="val -963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75" name="Google Shape;1075;p100"/>
          <p:cNvSpPr/>
          <p:nvPr/>
        </p:nvSpPr>
        <p:spPr>
          <a:xfrm>
            <a:off x="2580475" y="5718675"/>
            <a:ext cx="13782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6" name="Google Shape;1076;p100"/>
          <p:cNvSpPr/>
          <p:nvPr/>
        </p:nvSpPr>
        <p:spPr>
          <a:xfrm>
            <a:off x="1724950" y="5718680"/>
            <a:ext cx="602400" cy="594600"/>
          </a:xfrm>
          <a:prstGeom prst="wedgeEllipseCallout">
            <a:avLst>
              <a:gd fmla="val 84446" name="adj1"/>
              <a:gd fmla="val -963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3a. 檢視探勘結果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檢視模型(4/4)</a:t>
            </a:r>
            <a:endParaRPr/>
          </a:p>
        </p:txBody>
      </p:sp>
      <p:sp>
        <p:nvSpPr>
          <p:cNvPr id="1083" name="Google Shape;1083;p101"/>
          <p:cNvSpPr txBox="1"/>
          <p:nvPr>
            <p:ph idx="1" type="body"/>
          </p:nvPr>
        </p:nvSpPr>
        <p:spPr>
          <a:xfrm>
            <a:off x="533400" y="4855850"/>
            <a:ext cx="3212700" cy="16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從</a:t>
            </a:r>
            <a:r>
              <a:rPr lang="zh-TW"/>
              <a:t>頂層節點檢視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用滑鼠左鍵拖曳移動畫面</a:t>
            </a:r>
            <a:endParaRPr sz="2000"/>
          </a:p>
        </p:txBody>
      </p:sp>
      <p:sp>
        <p:nvSpPr>
          <p:cNvPr id="1084" name="Google Shape;1084;p101"/>
          <p:cNvSpPr txBox="1"/>
          <p:nvPr>
            <p:ph idx="2" type="body"/>
          </p:nvPr>
        </p:nvSpPr>
        <p:spPr>
          <a:xfrm>
            <a:off x="4705350" y="2656400"/>
            <a:ext cx="3370800" cy="3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Fit to Screen</a:t>
            </a:r>
            <a:br>
              <a:rPr lang="zh-TW"/>
            </a:br>
            <a:r>
              <a:rPr lang="zh-TW"/>
              <a:t>縮放到螢幕大小</a:t>
            </a:r>
            <a:endParaRPr/>
          </a:p>
        </p:txBody>
      </p:sp>
      <p:sp>
        <p:nvSpPr>
          <p:cNvPr id="1085" name="Google Shape;1085;p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6" name="Google Shape;1086;p10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7" name="Google Shape;108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525" y="3770947"/>
            <a:ext cx="5068027" cy="27319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8" name="Google Shape;1088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791150"/>
            <a:ext cx="3830875" cy="30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0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6" name="Google Shape;1096;p1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3b. </a:t>
            </a:r>
            <a:r>
              <a:rPr b="0" lang="zh-TW" sz="3200"/>
              <a:t>檢視探勘結果</a:t>
            </a:r>
            <a:br>
              <a:rPr lang="zh-TW"/>
            </a:br>
            <a:r>
              <a:rPr lang="zh-TW"/>
              <a:t>整體評估：正確率 (1/3) </a:t>
            </a:r>
            <a:endParaRPr/>
          </a:p>
        </p:txBody>
      </p:sp>
      <p:sp>
        <p:nvSpPr>
          <p:cNvPr id="1097" name="Google Shape;1097;p10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02"/>
          <p:cNvSpPr txBox="1"/>
          <p:nvPr>
            <p:ph idx="2" type="body"/>
          </p:nvPr>
        </p:nvSpPr>
        <p:spPr>
          <a:xfrm>
            <a:off x="5451675" y="1791150"/>
            <a:ext cx="3273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200">
                <a:solidFill>
                  <a:srgbClr val="FF0000"/>
                </a:solidFill>
              </a:rPr>
              <a:t>Correctly Classified Instances: </a:t>
            </a:r>
            <a:r>
              <a:rPr lang="zh-TW" sz="2200" u="sng">
                <a:solidFill>
                  <a:srgbClr val="FF0000"/>
                </a:solidFill>
              </a:rPr>
              <a:t>53 (82.8125%)</a:t>
            </a:r>
            <a:br>
              <a:rPr lang="zh-TW"/>
            </a:br>
            <a:r>
              <a:rPr lang="zh-TW"/>
              <a:t>正確分類案例有82.8125%</a:t>
            </a:r>
            <a:endParaRPr/>
          </a:p>
        </p:txBody>
      </p:sp>
      <p:pic>
        <p:nvPicPr>
          <p:cNvPr id="1099" name="Google Shape;1099;p102"/>
          <p:cNvPicPr preferRelativeResize="0"/>
          <p:nvPr/>
        </p:nvPicPr>
        <p:blipFill rotWithShape="1">
          <a:blip r:embed="rId3">
            <a:alphaModFix/>
          </a:blip>
          <a:srcRect b="12324" l="31618" r="3025" t="19662"/>
          <a:stretch/>
        </p:blipFill>
        <p:spPr>
          <a:xfrm>
            <a:off x="533400" y="1935850"/>
            <a:ext cx="4774575" cy="4340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0" name="Google Shape;1100;p102"/>
          <p:cNvSpPr/>
          <p:nvPr/>
        </p:nvSpPr>
        <p:spPr>
          <a:xfrm>
            <a:off x="680900" y="2517500"/>
            <a:ext cx="45342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01" name="Google Shape;1101;p102"/>
          <p:cNvSpPr/>
          <p:nvPr/>
        </p:nvSpPr>
        <p:spPr>
          <a:xfrm>
            <a:off x="3875950" y="1668067"/>
            <a:ext cx="602400" cy="594600"/>
          </a:xfrm>
          <a:prstGeom prst="wedgeEllipseCallout">
            <a:avLst>
              <a:gd fmla="val -23913" name="adj1"/>
              <a:gd fmla="val 8231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3b. 檢視探勘結果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整體評估：混淆矩陣 (2/3) </a:t>
            </a:r>
            <a:endParaRPr/>
          </a:p>
        </p:txBody>
      </p:sp>
      <p:sp>
        <p:nvSpPr>
          <p:cNvPr id="1108" name="Google Shape;1108;p10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03"/>
          <p:cNvSpPr txBox="1"/>
          <p:nvPr>
            <p:ph idx="2" type="body"/>
          </p:nvPr>
        </p:nvSpPr>
        <p:spPr>
          <a:xfrm>
            <a:off x="5354275" y="2732950"/>
            <a:ext cx="3370500" cy="3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rgbClr val="FF0000"/>
                </a:solidFill>
              </a:rPr>
              <a:t>Confusion Matrix</a:t>
            </a:r>
            <a:br>
              <a:rPr lang="zh-TW"/>
            </a:br>
            <a:r>
              <a:rPr lang="zh-TW"/>
              <a:t>混淆矩陣</a:t>
            </a:r>
            <a:endParaRPr/>
          </a:p>
        </p:txBody>
      </p:sp>
      <p:sp>
        <p:nvSpPr>
          <p:cNvPr id="1110" name="Google Shape;1110;p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1" name="Google Shape;1111;p10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2" name="Google Shape;1112;p103"/>
          <p:cNvPicPr preferRelativeResize="0"/>
          <p:nvPr/>
        </p:nvPicPr>
        <p:blipFill rotWithShape="1">
          <a:blip r:embed="rId3">
            <a:alphaModFix/>
          </a:blip>
          <a:srcRect b="12324" l="31618" r="3025" t="19662"/>
          <a:stretch/>
        </p:blipFill>
        <p:spPr>
          <a:xfrm>
            <a:off x="533400" y="1935850"/>
            <a:ext cx="4774575" cy="4340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3" name="Google Shape;1113;p103"/>
          <p:cNvSpPr/>
          <p:nvPr/>
        </p:nvSpPr>
        <p:spPr>
          <a:xfrm>
            <a:off x="653593" y="5105875"/>
            <a:ext cx="1919100" cy="1049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14" name="Google Shape;1114;p103"/>
          <p:cNvSpPr/>
          <p:nvPr/>
        </p:nvSpPr>
        <p:spPr>
          <a:xfrm>
            <a:off x="2619488" y="4831967"/>
            <a:ext cx="602400" cy="594600"/>
          </a:xfrm>
          <a:prstGeom prst="wedgeEllipseCallout">
            <a:avLst>
              <a:gd fmla="val -74415" name="adj1"/>
              <a:gd fmla="val 5015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graphicFrame>
        <p:nvGraphicFramePr>
          <p:cNvPr id="1115" name="Google Shape;1115;p103"/>
          <p:cNvGraphicFramePr/>
          <p:nvPr/>
        </p:nvGraphicFramePr>
        <p:xfrm>
          <a:off x="5711400" y="398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{69DBBCE2-B41C-47A8-A3A9-10FA103F13F8}</a:tableStyleId>
              </a:tblPr>
              <a:tblGrid>
                <a:gridCol w="954175"/>
                <a:gridCol w="954175"/>
                <a:gridCol w="9541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</a:t>
                      </a: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分為GP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</a:t>
                      </a: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分為MS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3b. 檢視探勘結果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整體評估：F度量 (3/3) </a:t>
            </a:r>
            <a:endParaRPr/>
          </a:p>
        </p:txBody>
      </p:sp>
      <p:sp>
        <p:nvSpPr>
          <p:cNvPr id="1122" name="Google Shape;1122;p10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04"/>
          <p:cNvSpPr txBox="1"/>
          <p:nvPr>
            <p:ph idx="2" type="body"/>
          </p:nvPr>
        </p:nvSpPr>
        <p:spPr>
          <a:xfrm>
            <a:off x="5364875" y="1791150"/>
            <a:ext cx="3360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rgbClr val="FF0000"/>
                </a:solidFill>
              </a:rPr>
              <a:t>F-Measure</a:t>
            </a:r>
            <a:br>
              <a:rPr lang="zh-TW"/>
            </a:br>
            <a:r>
              <a:rPr lang="zh-TW"/>
              <a:t>F</a:t>
            </a:r>
            <a:r>
              <a:rPr lang="zh-TW"/>
              <a:t>度量，分類成效的綜合評估指標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第一行為第一個出現的值(GP)</a:t>
            </a:r>
            <a:r>
              <a:rPr lang="zh-TW" sz="2200">
                <a:solidFill>
                  <a:schemeClr val="dk1"/>
                </a:solidFill>
              </a:rPr>
              <a:t>的F度量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第二行為第二個出現的值(MS)的F度量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最後一列為加權平均</a:t>
            </a:r>
            <a:r>
              <a:rPr lang="zh-TW" sz="2200">
                <a:solidFill>
                  <a:schemeClr val="dk1"/>
                </a:solidFill>
              </a:rPr>
              <a:t>的F度量</a:t>
            </a:r>
            <a:endParaRPr sz="2200"/>
          </a:p>
        </p:txBody>
      </p:sp>
      <p:sp>
        <p:nvSpPr>
          <p:cNvPr id="1124" name="Google Shape;1124;p1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5" name="Google Shape;1125;p10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104"/>
          <p:cNvPicPr preferRelativeResize="0"/>
          <p:nvPr/>
        </p:nvPicPr>
        <p:blipFill rotWithShape="1">
          <a:blip r:embed="rId3">
            <a:alphaModFix/>
          </a:blip>
          <a:srcRect b="12324" l="31618" r="3025" t="19662"/>
          <a:stretch/>
        </p:blipFill>
        <p:spPr>
          <a:xfrm>
            <a:off x="533400" y="1935850"/>
            <a:ext cx="4774575" cy="43405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7" name="Google Shape;1127;p104"/>
          <p:cNvSpPr/>
          <p:nvPr/>
        </p:nvSpPr>
        <p:spPr>
          <a:xfrm>
            <a:off x="4281271" y="4358375"/>
            <a:ext cx="838200" cy="765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28" name="Google Shape;1128;p104"/>
          <p:cNvSpPr/>
          <p:nvPr/>
        </p:nvSpPr>
        <p:spPr>
          <a:xfrm>
            <a:off x="4552788" y="3580317"/>
            <a:ext cx="602400" cy="594600"/>
          </a:xfrm>
          <a:prstGeom prst="wedgeEllipseCallout">
            <a:avLst>
              <a:gd fmla="val -12183" name="adj1"/>
              <a:gd fmla="val 919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05"/>
          <p:cNvSpPr txBox="1"/>
          <p:nvPr>
            <p:ph idx="1" type="body"/>
          </p:nvPr>
        </p:nvSpPr>
        <p:spPr>
          <a:xfrm>
            <a:off x="533400" y="1791150"/>
            <a:ext cx="40194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對於GP來說</a:t>
            </a:r>
            <a:endParaRPr/>
          </a:p>
        </p:txBody>
      </p:sp>
      <p:sp>
        <p:nvSpPr>
          <p:cNvPr id="1135" name="Google Shape;1135;p1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F-Measure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</a:t>
            </a:r>
            <a:r>
              <a:rPr lang="zh-TW"/>
              <a:t>度量</a:t>
            </a:r>
            <a:endParaRPr/>
          </a:p>
        </p:txBody>
      </p:sp>
      <p:sp>
        <p:nvSpPr>
          <p:cNvPr id="1136" name="Google Shape;1136;p10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F度量介於0~1之間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F度量越大，表示該模型具有以下特色：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模型預測的分類，皆為正確分類 </a:t>
            </a:r>
            <a:br>
              <a:rPr lang="zh-TW"/>
            </a:br>
            <a:r>
              <a:rPr lang="zh-TW"/>
              <a:t>(精準率高)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對於指定分類，模型皆能夠正確預測 </a:t>
            </a:r>
            <a:br>
              <a:rPr lang="zh-TW"/>
            </a:br>
            <a:r>
              <a:rPr lang="zh-TW"/>
              <a:t>(召回率高)</a:t>
            </a:r>
            <a:endParaRPr/>
          </a:p>
        </p:txBody>
      </p:sp>
      <p:sp>
        <p:nvSpPr>
          <p:cNvPr id="1137" name="Google Shape;1137;p1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138" name="Google Shape;1138;p10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https://baike.baidu.com/item/f-measure</a:t>
            </a:r>
            <a:r>
              <a:rPr lang="zh-TW"/>
              <a:t> </a:t>
            </a:r>
            <a:endParaRPr/>
          </a:p>
        </p:txBody>
      </p:sp>
      <p:graphicFrame>
        <p:nvGraphicFramePr>
          <p:cNvPr id="1139" name="Google Shape;1139;p105"/>
          <p:cNvGraphicFramePr/>
          <p:nvPr/>
        </p:nvGraphicFramePr>
        <p:xfrm>
          <a:off x="397575" y="24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{69DBBCE2-B41C-47A8-A3A9-10FA103F13F8}</a:tableStyleId>
              </a:tblPr>
              <a:tblGrid>
                <a:gridCol w="1566475"/>
                <a:gridCol w="1770025"/>
                <a:gridCol w="818700"/>
              </a:tblGrid>
              <a:tr h="5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被分為GP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被分為MS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6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TP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=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41 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正確分為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GP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FN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=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未能正確分為GP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是GP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2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FP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=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不是GP</a:t>
                      </a:r>
                      <a:b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卻被分成GP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TN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=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不是GP，</a:t>
                      </a:r>
                      <a:b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也不分成GP</a:t>
                      </a: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是MS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pSp>
        <p:nvGrpSpPr>
          <p:cNvPr id="1140" name="Google Shape;1140;p105"/>
          <p:cNvGrpSpPr/>
          <p:nvPr/>
        </p:nvGrpSpPr>
        <p:grpSpPr>
          <a:xfrm>
            <a:off x="1095300" y="4987600"/>
            <a:ext cx="2895600" cy="676325"/>
            <a:chOff x="533400" y="4969900"/>
            <a:chExt cx="2895600" cy="676325"/>
          </a:xfrm>
        </p:grpSpPr>
        <p:pic>
          <p:nvPicPr>
            <p:cNvPr id="1141" name="Google Shape;1141;p105"/>
            <p:cNvPicPr preferRelativeResize="0"/>
            <p:nvPr/>
          </p:nvPicPr>
          <p:blipFill rotWithShape="1">
            <a:blip r:embed="rId4">
              <a:alphaModFix/>
            </a:blip>
            <a:srcRect b="0" l="0" r="83549" t="0"/>
            <a:stretch/>
          </p:blipFill>
          <p:spPr>
            <a:xfrm>
              <a:off x="533400" y="4969900"/>
              <a:ext cx="661225" cy="67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p105"/>
            <p:cNvPicPr preferRelativeResize="0"/>
            <p:nvPr/>
          </p:nvPicPr>
          <p:blipFill rotWithShape="1">
            <a:blip r:embed="rId4">
              <a:alphaModFix/>
            </a:blip>
            <a:srcRect b="0" l="45951" r="0" t="0"/>
            <a:stretch/>
          </p:blipFill>
          <p:spPr>
            <a:xfrm>
              <a:off x="1256575" y="4969900"/>
              <a:ext cx="2172425" cy="67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3" name="Google Shape;1143;p105"/>
          <p:cNvSpPr txBox="1"/>
          <p:nvPr>
            <p:ph idx="1" type="body"/>
          </p:nvPr>
        </p:nvSpPr>
        <p:spPr>
          <a:xfrm>
            <a:off x="533400" y="5745350"/>
            <a:ext cx="4019400" cy="7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GP的F</a:t>
            </a:r>
            <a:r>
              <a:rPr lang="zh-TW"/>
              <a:t>度量 = 0.882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61"/>
          <p:cNvGrpSpPr/>
          <p:nvPr/>
        </p:nvGrpSpPr>
        <p:grpSpPr>
          <a:xfrm>
            <a:off x="-1343000" y="1065925"/>
            <a:ext cx="12054369" cy="3860400"/>
            <a:chOff x="-1501250" y="2068250"/>
            <a:chExt cx="12054369" cy="3860400"/>
          </a:xfrm>
        </p:grpSpPr>
        <p:pic>
          <p:nvPicPr>
            <p:cNvPr id="420" name="Google Shape;420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3275" y="2068250"/>
              <a:ext cx="6639844" cy="38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01250" y="2068250"/>
              <a:ext cx="6475500" cy="3860400"/>
            </a:xfrm>
            <a:prstGeom prst="parallelogram">
              <a:avLst>
                <a:gd fmla="val 25000" name="adj"/>
              </a:avLst>
            </a:prstGeom>
            <a:noFill/>
            <a:ln>
              <a:noFill/>
            </a:ln>
          </p:spPr>
        </p:pic>
        <p:sp>
          <p:nvSpPr>
            <p:cNvPr id="422" name="Google Shape;422;p61"/>
            <p:cNvSpPr txBox="1"/>
            <p:nvPr/>
          </p:nvSpPr>
          <p:spPr>
            <a:xfrm rot="-899798">
              <a:off x="3865772" y="3621769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VS</a:t>
              </a:r>
              <a:endParaRPr b="1" sz="4800"/>
            </a:p>
          </p:txBody>
        </p:sp>
      </p:grpSp>
      <p:sp>
        <p:nvSpPr>
          <p:cNvPr id="423" name="Google Shape;423;p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4" name="Google Shape;424;p61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strike="sngStrike"/>
              <a:t>謎</a:t>
            </a:r>
            <a:r>
              <a:rPr lang="zh-TW" sz="3200" strike="sngStrike"/>
              <a:t>の転校</a:t>
            </a:r>
            <a:r>
              <a:rPr lang="zh-TW" sz="3200" strike="sngStrike"/>
              <a:t>生</a:t>
            </a:r>
            <a:br>
              <a:rPr lang="zh-TW" sz="3200" strike="sngStrike"/>
            </a:br>
            <a:r>
              <a:rPr lang="zh-TW" sz="3800"/>
              <a:t>小呆：</a:t>
            </a:r>
            <a:r>
              <a:rPr lang="zh-TW" sz="3800"/>
              <a:t>「大家好，我剛搬到這區！」</a:t>
            </a:r>
            <a:endParaRPr sz="3800"/>
          </a:p>
        </p:txBody>
      </p:sp>
      <p:sp>
        <p:nvSpPr>
          <p:cNvPr id="425" name="Google Shape;425;p6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342" y="930204"/>
            <a:ext cx="1687524" cy="4131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25" y="1380225"/>
            <a:ext cx="3327100" cy="30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6"/>
          <p:cNvSpPr txBox="1"/>
          <p:nvPr>
            <p:ph idx="1" type="body"/>
          </p:nvPr>
        </p:nvSpPr>
        <p:spPr>
          <a:xfrm>
            <a:off x="533400" y="5298936"/>
            <a:ext cx="40194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剛剛在outputFile設定裡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產生了探勘結果檔案</a:t>
            </a:r>
            <a:endParaRPr/>
          </a:p>
        </p:txBody>
      </p:sp>
      <p:sp>
        <p:nvSpPr>
          <p:cNvPr id="1151" name="Google Shape;1151;p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2" name="Google Shape;1152;p10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3c. 檢視探勘結果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個案評估 (1/7)</a:t>
            </a:r>
            <a:endParaRPr/>
          </a:p>
        </p:txBody>
      </p:sp>
      <p:sp>
        <p:nvSpPr>
          <p:cNvPr id="1153" name="Google Shape;1153;p10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6"/>
          <p:cNvSpPr txBox="1"/>
          <p:nvPr>
            <p:ph idx="2" type="body"/>
          </p:nvPr>
        </p:nvSpPr>
        <p:spPr>
          <a:xfrm>
            <a:off x="5397650" y="2090350"/>
            <a:ext cx="3327000" cy="4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使用LibreOffice</a:t>
            </a:r>
            <a:br>
              <a:rPr lang="zh-TW"/>
            </a:br>
            <a:r>
              <a:rPr lang="zh-TW"/>
              <a:t>開啟CSV檔案</a:t>
            </a:r>
            <a:endParaRPr/>
          </a:p>
        </p:txBody>
      </p:sp>
      <p:pic>
        <p:nvPicPr>
          <p:cNvPr id="1155" name="Google Shape;1155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262" y="3511675"/>
            <a:ext cx="1575575" cy="15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06"/>
          <p:cNvSpPr/>
          <p:nvPr/>
        </p:nvSpPr>
        <p:spPr>
          <a:xfrm>
            <a:off x="5530288" y="3139755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57" name="Google Shape;1157;p106"/>
          <p:cNvSpPr/>
          <p:nvPr/>
        </p:nvSpPr>
        <p:spPr>
          <a:xfrm flipH="1">
            <a:off x="4786455" y="38526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106"/>
          <p:cNvGrpSpPr/>
          <p:nvPr/>
        </p:nvGrpSpPr>
        <p:grpSpPr>
          <a:xfrm>
            <a:off x="649355" y="3840988"/>
            <a:ext cx="3879220" cy="1374151"/>
            <a:chOff x="649355" y="3612388"/>
            <a:chExt cx="3879220" cy="1374151"/>
          </a:xfrm>
        </p:grpSpPr>
        <p:sp>
          <p:nvSpPr>
            <p:cNvPr id="1159" name="Google Shape;1159;p106"/>
            <p:cNvSpPr/>
            <p:nvPr/>
          </p:nvSpPr>
          <p:spPr>
            <a:xfrm>
              <a:off x="1568175" y="3761325"/>
              <a:ext cx="29604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/>
                <a:t>stu-sch-2 - test - </a:t>
              </a:r>
              <a:r>
                <a:rPr lang="zh-TW" sz="3000">
                  <a:solidFill>
                    <a:srgbClr val="FF0000"/>
                  </a:solidFill>
                </a:rPr>
                <a:t>predict.csv</a:t>
              </a:r>
              <a:endParaRPr sz="3000">
                <a:solidFill>
                  <a:srgbClr val="FF0000"/>
                </a:solidFill>
              </a:endParaRPr>
            </a:p>
          </p:txBody>
        </p:sp>
        <p:pic>
          <p:nvPicPr>
            <p:cNvPr id="1160" name="Google Shape;1160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9355" y="3612388"/>
              <a:ext cx="997486" cy="1374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1" name="Google Shape;1161;p106"/>
          <p:cNvSpPr/>
          <p:nvPr/>
        </p:nvSpPr>
        <p:spPr>
          <a:xfrm flipH="1" rot="5400000">
            <a:off x="2557900" y="3581600"/>
            <a:ext cx="547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06"/>
          <p:cNvSpPr/>
          <p:nvPr/>
        </p:nvSpPr>
        <p:spPr>
          <a:xfrm>
            <a:off x="1324100" y="3184075"/>
            <a:ext cx="16377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(2/7)</a:t>
            </a:r>
            <a:endParaRPr/>
          </a:p>
        </p:txBody>
      </p:sp>
      <p:sp>
        <p:nvSpPr>
          <p:cNvPr id="1169" name="Google Shape;1169;p10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7"/>
          <p:cNvSpPr txBox="1"/>
          <p:nvPr>
            <p:ph idx="2" type="body"/>
          </p:nvPr>
        </p:nvSpPr>
        <p:spPr>
          <a:xfrm>
            <a:off x="4951525" y="1791150"/>
            <a:ext cx="377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/>
              <a:t>LibreOffice Calc的Text Import</a:t>
            </a:r>
            <a:br>
              <a:rPr lang="zh-TW"/>
            </a:br>
            <a:r>
              <a:rPr lang="zh-TW"/>
              <a:t>按下 </a:t>
            </a:r>
            <a:r>
              <a:rPr b="1" lang="zh-TW">
                <a:solidFill>
                  <a:srgbClr val="FF0000"/>
                </a:solidFill>
              </a:rPr>
              <a:t>OK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71" name="Google Shape;1171;p1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2" name="Google Shape;1172;p10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48"/>
            <a:ext cx="421122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07"/>
          <p:cNvSpPr/>
          <p:nvPr/>
        </p:nvSpPr>
        <p:spPr>
          <a:xfrm>
            <a:off x="3098025" y="5993025"/>
            <a:ext cx="838200" cy="41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75" name="Google Shape;1175;p107"/>
          <p:cNvSpPr/>
          <p:nvPr/>
        </p:nvSpPr>
        <p:spPr>
          <a:xfrm>
            <a:off x="2608813" y="5398430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(3/7)</a:t>
            </a:r>
            <a:endParaRPr/>
          </a:p>
        </p:txBody>
      </p:sp>
      <p:sp>
        <p:nvSpPr>
          <p:cNvPr id="1182" name="Google Shape;1182;p10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08"/>
          <p:cNvSpPr txBox="1"/>
          <p:nvPr>
            <p:ph idx="2" type="body"/>
          </p:nvPr>
        </p:nvSpPr>
        <p:spPr>
          <a:xfrm>
            <a:off x="5207500" y="1791150"/>
            <a:ext cx="35172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測試結果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其他屬性</a:t>
            </a:r>
            <a:endParaRPr/>
          </a:p>
        </p:txBody>
      </p:sp>
      <p:sp>
        <p:nvSpPr>
          <p:cNvPr id="1184" name="Google Shape;1184;p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5" name="Google Shape;1185;p10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6" name="Google Shape;118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08"/>
          <p:cNvSpPr/>
          <p:nvPr/>
        </p:nvSpPr>
        <p:spPr>
          <a:xfrm>
            <a:off x="855050" y="3490100"/>
            <a:ext cx="3002100" cy="195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88" name="Google Shape;1188;p108"/>
          <p:cNvSpPr/>
          <p:nvPr/>
        </p:nvSpPr>
        <p:spPr>
          <a:xfrm>
            <a:off x="3857150" y="3490100"/>
            <a:ext cx="1006200" cy="195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89" name="Google Shape;1189;p108"/>
          <p:cNvSpPr/>
          <p:nvPr/>
        </p:nvSpPr>
        <p:spPr>
          <a:xfrm>
            <a:off x="1726188" y="2741730"/>
            <a:ext cx="602400" cy="594600"/>
          </a:xfrm>
          <a:prstGeom prst="wedgeEllipseCallout">
            <a:avLst>
              <a:gd fmla="val -1027" name="adj1"/>
              <a:gd fmla="val 8179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190" name="Google Shape;1190;p108"/>
          <p:cNvSpPr/>
          <p:nvPr/>
        </p:nvSpPr>
        <p:spPr>
          <a:xfrm>
            <a:off x="4059038" y="2741730"/>
            <a:ext cx="602400" cy="594600"/>
          </a:xfrm>
          <a:prstGeom prst="wedgeEllipseCallout">
            <a:avLst>
              <a:gd fmla="val -1027" name="adj1"/>
              <a:gd fmla="val 8179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0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(4/7)</a:t>
            </a:r>
            <a:endParaRPr/>
          </a:p>
        </p:txBody>
      </p:sp>
      <p:sp>
        <p:nvSpPr>
          <p:cNvPr id="1197" name="Google Shape;1197;p10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09"/>
          <p:cNvSpPr txBox="1"/>
          <p:nvPr>
            <p:ph idx="2" type="body"/>
          </p:nvPr>
        </p:nvSpPr>
        <p:spPr>
          <a:xfrm>
            <a:off x="5253675" y="1791150"/>
            <a:ext cx="3471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inst# </a:t>
            </a:r>
            <a:r>
              <a:rPr lang="zh-TW"/>
              <a:t>案例編號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actual 實際值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TW">
                <a:solidFill>
                  <a:srgbClr val="FF0000"/>
                </a:solidFill>
              </a:rPr>
              <a:t>error 是否錯誤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rgbClr val="FF0000"/>
                </a:solidFill>
              </a:rPr>
              <a:t>錯誤以+表示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predicted 預測值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distribution</a:t>
            </a:r>
            <a:br>
              <a:rPr lang="zh-TW"/>
            </a:br>
            <a:r>
              <a:rPr lang="zh-TW"/>
              <a:t>每一格表示不同值的預測機率，機率最大的值以*表示</a:t>
            </a:r>
            <a:endParaRPr/>
          </a:p>
        </p:txBody>
      </p:sp>
      <p:sp>
        <p:nvSpPr>
          <p:cNvPr id="1199" name="Google Shape;1199;p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00" name="Google Shape;1200;p10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1" name="Google Shape;120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109"/>
          <p:cNvSpPr/>
          <p:nvPr/>
        </p:nvSpPr>
        <p:spPr>
          <a:xfrm>
            <a:off x="855050" y="3490100"/>
            <a:ext cx="3062400" cy="195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9" name="Google Shape;120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(5/7)</a:t>
            </a:r>
            <a:endParaRPr/>
          </a:p>
        </p:txBody>
      </p:sp>
      <p:sp>
        <p:nvSpPr>
          <p:cNvPr id="1211" name="Google Shape;1211;p110"/>
          <p:cNvSpPr txBox="1"/>
          <p:nvPr>
            <p:ph idx="2" type="body"/>
          </p:nvPr>
        </p:nvSpPr>
        <p:spPr>
          <a:xfrm>
            <a:off x="5708775" y="1791150"/>
            <a:ext cx="3110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2"/>
                </a:solidFill>
              </a:rPr>
              <a:t>分類錯誤案例</a:t>
            </a:r>
            <a:br>
              <a:rPr lang="zh-TW">
                <a:solidFill>
                  <a:schemeClr val="accent2"/>
                </a:solidFill>
              </a:rPr>
            </a:br>
            <a:r>
              <a:rPr b="1" lang="zh-TW" sz="3200">
                <a:solidFill>
                  <a:schemeClr val="accent2"/>
                </a:solidFill>
              </a:rPr>
              <a:t>案例編號2</a:t>
            </a:r>
            <a:endParaRPr b="1" sz="3200"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實際值: 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預測值: </a:t>
            </a:r>
            <a:r>
              <a:rPr lang="zh-TW">
                <a:solidFill>
                  <a:schemeClr val="accent2"/>
                </a:solidFill>
              </a:rPr>
              <a:t>GP</a:t>
            </a:r>
            <a:endParaRPr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錯誤: </a:t>
            </a:r>
            <a:r>
              <a:rPr lang="zh-TW">
                <a:solidFill>
                  <a:schemeClr val="accent2"/>
                </a:solidFill>
              </a:rPr>
              <a:t>是</a:t>
            </a:r>
            <a:endParaRPr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機率分佈: </a:t>
            </a:r>
            <a:br>
              <a:rPr lang="zh-TW"/>
            </a:br>
            <a:r>
              <a:rPr lang="zh-TW">
                <a:solidFill>
                  <a:schemeClr val="accent2"/>
                </a:solidFill>
              </a:rPr>
              <a:t>G</a:t>
            </a:r>
            <a:r>
              <a:rPr lang="zh-TW">
                <a:solidFill>
                  <a:schemeClr val="accent2"/>
                </a:solidFill>
              </a:rPr>
              <a:t>P的機率為0.846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12" name="Google Shape;1212;p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3" name="Google Shape;1213;p1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10"/>
          <p:cNvSpPr/>
          <p:nvPr/>
        </p:nvSpPr>
        <p:spPr>
          <a:xfrm>
            <a:off x="855050" y="3822075"/>
            <a:ext cx="3062400" cy="352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1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(6/7)</a:t>
            </a:r>
            <a:endParaRPr/>
          </a:p>
        </p:txBody>
      </p:sp>
      <p:sp>
        <p:nvSpPr>
          <p:cNvPr id="1223" name="Google Shape;1223;p111"/>
          <p:cNvSpPr txBox="1"/>
          <p:nvPr>
            <p:ph idx="2" type="body"/>
          </p:nvPr>
        </p:nvSpPr>
        <p:spPr>
          <a:xfrm>
            <a:off x="5708775" y="1791150"/>
            <a:ext cx="3110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分類</a:t>
            </a:r>
            <a:r>
              <a:rPr lang="zh-TW">
                <a:solidFill>
                  <a:srgbClr val="38761D"/>
                </a:solidFill>
              </a:rPr>
              <a:t>正確</a:t>
            </a:r>
            <a:r>
              <a:rPr lang="zh-TW">
                <a:solidFill>
                  <a:srgbClr val="38761D"/>
                </a:solidFill>
              </a:rPr>
              <a:t>案例</a:t>
            </a:r>
            <a:br>
              <a:rPr lang="zh-TW">
                <a:solidFill>
                  <a:srgbClr val="38761D"/>
                </a:solidFill>
              </a:rPr>
            </a:br>
            <a:r>
              <a:rPr b="1" lang="zh-TW" sz="3200">
                <a:solidFill>
                  <a:srgbClr val="38761D"/>
                </a:solidFill>
              </a:rPr>
              <a:t>案例編號5</a:t>
            </a:r>
            <a:endParaRPr b="1" sz="32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實際值: GP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預測值: </a:t>
            </a:r>
            <a:r>
              <a:rPr lang="zh-TW">
                <a:solidFill>
                  <a:srgbClr val="38761D"/>
                </a:solidFill>
              </a:rPr>
              <a:t>GP</a:t>
            </a:r>
            <a:endParaRPr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錯誤: 否 (</a:t>
            </a:r>
            <a:r>
              <a:rPr lang="zh-TW"/>
              <a:t>沒有+</a:t>
            </a:r>
            <a:r>
              <a:rPr lang="zh-TW"/>
              <a:t>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機率分佈: </a:t>
            </a:r>
            <a:br>
              <a:rPr lang="zh-TW"/>
            </a:br>
            <a:r>
              <a:rPr lang="zh-TW">
                <a:solidFill>
                  <a:srgbClr val="38761D"/>
                </a:solidFill>
              </a:rPr>
              <a:t>GP的機率為0.865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224" name="Google Shape;1224;p1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5" name="Google Shape;1225;p1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11"/>
          <p:cNvSpPr/>
          <p:nvPr/>
        </p:nvSpPr>
        <p:spPr>
          <a:xfrm>
            <a:off x="850825" y="4323725"/>
            <a:ext cx="31107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1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3" name="Google Shape;123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88" y="1946775"/>
            <a:ext cx="4600575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(7/7)</a:t>
            </a:r>
            <a:endParaRPr/>
          </a:p>
        </p:txBody>
      </p:sp>
      <p:sp>
        <p:nvSpPr>
          <p:cNvPr id="1235" name="Google Shape;1235;p112"/>
          <p:cNvSpPr txBox="1"/>
          <p:nvPr>
            <p:ph idx="2" type="body"/>
          </p:nvPr>
        </p:nvSpPr>
        <p:spPr>
          <a:xfrm>
            <a:off x="5708775" y="1791150"/>
            <a:ext cx="3110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分類正確案例</a:t>
            </a:r>
            <a:br>
              <a:rPr lang="zh-TW">
                <a:solidFill>
                  <a:srgbClr val="38761D"/>
                </a:solidFill>
              </a:rPr>
            </a:br>
            <a:r>
              <a:rPr b="1" lang="zh-TW" sz="3200">
                <a:solidFill>
                  <a:srgbClr val="38761D"/>
                </a:solidFill>
              </a:rPr>
              <a:t>案例編號7</a:t>
            </a:r>
            <a:endParaRPr b="1" sz="32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實際值: GP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預測值: </a:t>
            </a:r>
            <a:r>
              <a:rPr lang="zh-TW">
                <a:solidFill>
                  <a:srgbClr val="38761D"/>
                </a:solidFill>
              </a:rPr>
              <a:t>GP</a:t>
            </a:r>
            <a:endParaRPr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錯誤: 否 (沒有+)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機率分佈: </a:t>
            </a:r>
            <a:br>
              <a:rPr lang="zh-TW"/>
            </a:br>
            <a:r>
              <a:rPr lang="zh-TW">
                <a:solidFill>
                  <a:srgbClr val="38761D"/>
                </a:solidFill>
              </a:rPr>
              <a:t>GP</a:t>
            </a:r>
            <a:r>
              <a:rPr lang="zh-TW">
                <a:solidFill>
                  <a:srgbClr val="38761D"/>
                </a:solidFill>
              </a:rPr>
              <a:t>的機率為1</a:t>
            </a:r>
            <a:br>
              <a:rPr lang="zh-TW"/>
            </a:br>
            <a:r>
              <a:rPr lang="zh-TW"/>
              <a:t>(100%</a:t>
            </a:r>
            <a:r>
              <a:rPr lang="zh-TW"/>
              <a:t>確定是GP</a:t>
            </a:r>
            <a:r>
              <a:rPr lang="zh-TW"/>
              <a:t>)</a:t>
            </a:r>
            <a:endParaRPr/>
          </a:p>
        </p:txBody>
      </p:sp>
      <p:sp>
        <p:nvSpPr>
          <p:cNvPr id="1236" name="Google Shape;1236;p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7" name="Google Shape;1237;p11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12"/>
          <p:cNvSpPr/>
          <p:nvPr/>
        </p:nvSpPr>
        <p:spPr>
          <a:xfrm>
            <a:off x="850825" y="4665725"/>
            <a:ext cx="3110700" cy="313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928" y="2192975"/>
            <a:ext cx="3194350" cy="32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1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目標屬性僅各種值1個已知分類其他空白</a:t>
            </a:r>
            <a:endParaRPr sz="2200"/>
          </a:p>
        </p:txBody>
      </p:sp>
      <p:pic>
        <p:nvPicPr>
          <p:cNvPr id="1246" name="Google Shape;124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875" y="2214400"/>
            <a:ext cx="3194350" cy="32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測試資料與未知資料的差異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類別型的目標屬性</a:t>
            </a:r>
            <a:endParaRPr/>
          </a:p>
        </p:txBody>
      </p:sp>
      <p:sp>
        <p:nvSpPr>
          <p:cNvPr id="1248" name="Google Shape;1248;p11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chemeClr val="dk1"/>
                </a:solidFill>
              </a:rPr>
              <a:t>目標屬性有已知分類</a:t>
            </a:r>
            <a:br>
              <a:rPr lang="zh-TW" sz="2200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1249" name="Google Shape;1249;p1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0" name="Google Shape;1250;p11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113"/>
          <p:cNvGrpSpPr/>
          <p:nvPr/>
        </p:nvGrpSpPr>
        <p:grpSpPr>
          <a:xfrm>
            <a:off x="5022750" y="1791150"/>
            <a:ext cx="3384600" cy="889800"/>
            <a:chOff x="5163950" y="4672237"/>
            <a:chExt cx="3384600" cy="889800"/>
          </a:xfrm>
        </p:grpSpPr>
        <p:sp>
          <p:nvSpPr>
            <p:cNvPr id="1252" name="Google Shape;1252;p113"/>
            <p:cNvSpPr/>
            <p:nvPr/>
          </p:nvSpPr>
          <p:spPr>
            <a:xfrm>
              <a:off x="5686850" y="4672238"/>
              <a:ext cx="2861700" cy="889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3 - unknown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253" name="Google Shape;1253;p1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63950" y="4672237"/>
              <a:ext cx="688925" cy="88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4" name="Google Shape;1254;p113"/>
          <p:cNvGrpSpPr/>
          <p:nvPr/>
        </p:nvGrpSpPr>
        <p:grpSpPr>
          <a:xfrm>
            <a:off x="850800" y="1791150"/>
            <a:ext cx="3384600" cy="889800"/>
            <a:chOff x="5163950" y="4672237"/>
            <a:chExt cx="3384600" cy="889800"/>
          </a:xfrm>
        </p:grpSpPr>
        <p:sp>
          <p:nvSpPr>
            <p:cNvPr id="1255" name="Google Shape;1255;p113"/>
            <p:cNvSpPr/>
            <p:nvPr/>
          </p:nvSpPr>
          <p:spPr>
            <a:xfrm>
              <a:off x="5686850" y="4672238"/>
              <a:ext cx="2861700" cy="889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2</a:t>
              </a:r>
              <a:r>
                <a:rPr lang="zh-TW" sz="2400" u="sng">
                  <a:solidFill>
                    <a:srgbClr val="FF0000"/>
                  </a:solidFill>
                </a:rPr>
                <a:t> - test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256" name="Google Shape;1256;p1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63950" y="4672237"/>
              <a:ext cx="688925" cy="889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1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4. </a:t>
            </a:r>
            <a:r>
              <a:rPr lang="zh-TW"/>
              <a:t>預測未知資料的分類 (1/2)</a:t>
            </a:r>
            <a:endParaRPr/>
          </a:p>
        </p:txBody>
      </p:sp>
      <p:sp>
        <p:nvSpPr>
          <p:cNvPr id="1263" name="Google Shape;1263;p114"/>
          <p:cNvSpPr txBox="1"/>
          <p:nvPr>
            <p:ph idx="1" type="body"/>
          </p:nvPr>
        </p:nvSpPr>
        <p:spPr>
          <a:xfrm>
            <a:off x="476250" y="2115575"/>
            <a:ext cx="8191500" cy="12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在</a:t>
            </a:r>
            <a:r>
              <a:rPr lang="zh-TW"/>
              <a:t>測試選項中開啟</a:t>
            </a:r>
            <a:r>
              <a:rPr lang="zh-TW"/>
              <a:t> </a:t>
            </a:r>
            <a:r>
              <a:rPr lang="zh-TW">
                <a:solidFill>
                  <a:srgbClr val="FF0000"/>
                </a:solidFill>
              </a:rPr>
              <a:t>未知資料</a:t>
            </a:r>
            <a:br>
              <a:rPr lang="zh-TW">
                <a:solidFill>
                  <a:srgbClr val="FF0000"/>
                </a:solidFill>
              </a:rPr>
            </a:br>
            <a:r>
              <a:rPr lang="zh-TW"/>
              <a:t>(而不是 測試資料)</a:t>
            </a:r>
            <a:endParaRPr/>
          </a:p>
        </p:txBody>
      </p:sp>
      <p:sp>
        <p:nvSpPr>
          <p:cNvPr id="1264" name="Google Shape;1264;p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5" name="Google Shape;1265;p11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6" name="Google Shape;1266;p114"/>
          <p:cNvGrpSpPr/>
          <p:nvPr/>
        </p:nvGrpSpPr>
        <p:grpSpPr>
          <a:xfrm>
            <a:off x="4856153" y="3682352"/>
            <a:ext cx="3717784" cy="1309410"/>
            <a:chOff x="4830616" y="4331252"/>
            <a:chExt cx="3717784" cy="1309410"/>
          </a:xfrm>
        </p:grpSpPr>
        <p:sp>
          <p:nvSpPr>
            <p:cNvPr id="1267" name="Google Shape;1267;p114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600" u="sng">
                  <a:solidFill>
                    <a:srgbClr val="0000FF"/>
                  </a:solidFill>
                </a:rPr>
                <a:t>stu-sch-</a:t>
              </a:r>
              <a:br>
                <a:rPr lang="zh-TW" sz="2600" u="sng">
                  <a:solidFill>
                    <a:srgbClr val="0000FF"/>
                  </a:solidFill>
                </a:rPr>
              </a:br>
              <a:r>
                <a:rPr lang="zh-TW" sz="2600" u="sng">
                  <a:solidFill>
                    <a:srgbClr val="FF0000"/>
                  </a:solidFill>
                </a:rPr>
                <a:t>3 - unknown</a:t>
              </a:r>
              <a:r>
                <a:rPr lang="zh-TW" sz="2600" u="sng">
                  <a:solidFill>
                    <a:srgbClr val="0000FF"/>
                  </a:solidFill>
                </a:rPr>
                <a:t>.ods</a:t>
              </a:r>
              <a:endParaRPr sz="26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268" name="Google Shape;1268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30616" y="4331252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9" name="Google Shape;126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263" y="3484863"/>
            <a:ext cx="27717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14"/>
          <p:cNvSpPr/>
          <p:nvPr/>
        </p:nvSpPr>
        <p:spPr>
          <a:xfrm flipH="1">
            <a:off x="2117778" y="4065825"/>
            <a:ext cx="2344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14"/>
          <p:cNvSpPr/>
          <p:nvPr/>
        </p:nvSpPr>
        <p:spPr>
          <a:xfrm>
            <a:off x="1042025" y="4180125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72" name="Google Shape;1272;p114"/>
          <p:cNvSpPr/>
          <p:nvPr/>
        </p:nvSpPr>
        <p:spPr>
          <a:xfrm>
            <a:off x="6971825" y="3087742"/>
            <a:ext cx="602400" cy="594600"/>
          </a:xfrm>
          <a:prstGeom prst="wedgeEllipseCallout">
            <a:avLst>
              <a:gd fmla="val -17389" name="adj1"/>
              <a:gd fmla="val 849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273" name="Google Shape;1273;p114"/>
          <p:cNvSpPr txBox="1"/>
          <p:nvPr>
            <p:ph idx="1" type="body"/>
          </p:nvPr>
        </p:nvSpPr>
        <p:spPr>
          <a:xfrm>
            <a:off x="476250" y="5546600"/>
            <a:ext cx="81915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其他步驟如STEP 2操作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9" name="Google Shape;1279;p115"/>
          <p:cNvGrpSpPr/>
          <p:nvPr/>
        </p:nvGrpSpPr>
        <p:grpSpPr>
          <a:xfrm>
            <a:off x="827350" y="2150013"/>
            <a:ext cx="4953000" cy="4352925"/>
            <a:chOff x="1436950" y="2150013"/>
            <a:chExt cx="4953000" cy="4352925"/>
          </a:xfrm>
        </p:grpSpPr>
        <p:pic>
          <p:nvPicPr>
            <p:cNvPr id="1280" name="Google Shape;1280;p115"/>
            <p:cNvPicPr preferRelativeResize="0"/>
            <p:nvPr/>
          </p:nvPicPr>
          <p:blipFill/>
          <p:spPr>
            <a:xfrm>
              <a:off x="1436950" y="2150013"/>
              <a:ext cx="4953000" cy="4352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1" name="Google Shape;1281;p115"/>
            <p:cNvSpPr/>
            <p:nvPr/>
          </p:nvSpPr>
          <p:spPr>
            <a:xfrm>
              <a:off x="2595450" y="3588750"/>
              <a:ext cx="670200" cy="20460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1282" name="Google Shape;1282;p11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4" name="Google Shape;1284;p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4. 預測未知資料的分類 (2/2)</a:t>
            </a:r>
            <a:endParaRPr/>
          </a:p>
        </p:txBody>
      </p:sp>
      <p:sp>
        <p:nvSpPr>
          <p:cNvPr id="1285" name="Google Shape;1285;p11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5"/>
          <p:cNvSpPr txBox="1"/>
          <p:nvPr>
            <p:ph idx="2" type="body"/>
          </p:nvPr>
        </p:nvSpPr>
        <p:spPr>
          <a:xfrm>
            <a:off x="6010675" y="1791150"/>
            <a:ext cx="2714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 u="sng">
                <a:solidFill>
                  <a:srgbClr val="FF0000"/>
                </a:solidFill>
              </a:rPr>
              <a:t>predicted</a:t>
            </a:r>
            <a:r>
              <a:rPr lang="zh-TW"/>
              <a:t> </a:t>
            </a:r>
            <a:br>
              <a:rPr lang="zh-TW"/>
            </a:br>
            <a:r>
              <a:rPr lang="zh-TW"/>
              <a:t>即是未知資料的預測結果</a:t>
            </a:r>
            <a:endParaRPr/>
          </a:p>
        </p:txBody>
      </p:sp>
      <p:grpSp>
        <p:nvGrpSpPr>
          <p:cNvPr id="1287" name="Google Shape;1287;p115"/>
          <p:cNvGrpSpPr/>
          <p:nvPr/>
        </p:nvGrpSpPr>
        <p:grpSpPr>
          <a:xfrm>
            <a:off x="527292" y="1714938"/>
            <a:ext cx="3879220" cy="1374151"/>
            <a:chOff x="649355" y="3612388"/>
            <a:chExt cx="3879220" cy="1374151"/>
          </a:xfrm>
        </p:grpSpPr>
        <p:sp>
          <p:nvSpPr>
            <p:cNvPr id="1288" name="Google Shape;1288;p115"/>
            <p:cNvSpPr/>
            <p:nvPr/>
          </p:nvSpPr>
          <p:spPr>
            <a:xfrm>
              <a:off x="1568175" y="3761325"/>
              <a:ext cx="29604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000"/>
                <a:t>stu-sch-2 - test - </a:t>
              </a:r>
              <a:r>
                <a:rPr lang="zh-TW" sz="3000">
                  <a:solidFill>
                    <a:srgbClr val="FF0000"/>
                  </a:solidFill>
                </a:rPr>
                <a:t>predict.csv</a:t>
              </a:r>
              <a:endParaRPr sz="3000">
                <a:solidFill>
                  <a:srgbClr val="FF0000"/>
                </a:solidFill>
              </a:endParaRPr>
            </a:p>
          </p:txBody>
        </p:sp>
        <p:pic>
          <p:nvPicPr>
            <p:cNvPr id="1289" name="Google Shape;1289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355" y="3612388"/>
              <a:ext cx="997486" cy="1374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62"/>
          <p:cNvGrpSpPr/>
          <p:nvPr/>
        </p:nvGrpSpPr>
        <p:grpSpPr>
          <a:xfrm>
            <a:off x="-1343000" y="1065925"/>
            <a:ext cx="12054369" cy="3860400"/>
            <a:chOff x="-1501250" y="2068250"/>
            <a:chExt cx="12054369" cy="3860400"/>
          </a:xfrm>
        </p:grpSpPr>
        <p:pic>
          <p:nvPicPr>
            <p:cNvPr id="433" name="Google Shape;433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3275" y="2068250"/>
              <a:ext cx="6639844" cy="38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01250" y="2068250"/>
              <a:ext cx="6475500" cy="3860400"/>
            </a:xfrm>
            <a:prstGeom prst="parallelogram">
              <a:avLst>
                <a:gd fmla="val 25000" name="adj"/>
              </a:avLst>
            </a:prstGeom>
            <a:noFill/>
            <a:ln>
              <a:noFill/>
            </a:ln>
          </p:spPr>
        </p:pic>
        <p:sp>
          <p:nvSpPr>
            <p:cNvPr id="435" name="Google Shape;435;p62"/>
            <p:cNvSpPr txBox="1"/>
            <p:nvPr/>
          </p:nvSpPr>
          <p:spPr>
            <a:xfrm rot="-899798">
              <a:off x="3865772" y="3621769"/>
              <a:ext cx="1341386" cy="600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/>
                <a:t>VS</a:t>
              </a:r>
              <a:endParaRPr b="1" sz="4800"/>
            </a:p>
          </p:txBody>
        </p:sp>
      </p:grpSp>
      <p:sp>
        <p:nvSpPr>
          <p:cNvPr id="436" name="Google Shape;436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7" name="Google Shape;437;p62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800">
                <a:solidFill>
                  <a:schemeClr val="lt1"/>
                </a:solidFill>
              </a:rPr>
              <a:t>「請問我比較適合讀哪所學校呢？」</a:t>
            </a:r>
            <a:endParaRPr sz="3800"/>
          </a:p>
        </p:txBody>
      </p:sp>
      <p:sp>
        <p:nvSpPr>
          <p:cNvPr id="438" name="Google Shape;438;p6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0000">
            <a:off x="-1146375" y="1988900"/>
            <a:ext cx="340995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2"/>
          <p:cNvSpPr/>
          <p:nvPr/>
        </p:nvSpPr>
        <p:spPr>
          <a:xfrm>
            <a:off x="1769350" y="3874975"/>
            <a:ext cx="1010400" cy="653700"/>
          </a:xfrm>
          <a:prstGeom prst="roundRect">
            <a:avLst>
              <a:gd fmla="val 16667" name="adj"/>
            </a:avLst>
          </a:prstGeom>
          <a:solidFill>
            <a:srgbClr val="F7964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</a:rPr>
              <a:t>GP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441" name="Google Shape;441;p62"/>
          <p:cNvSpPr/>
          <p:nvPr/>
        </p:nvSpPr>
        <p:spPr>
          <a:xfrm rot="-2700000">
            <a:off x="2170801" y="3152202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7964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2699991">
            <a:off x="6940825" y="2499721"/>
            <a:ext cx="3329300" cy="330910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2"/>
          <p:cNvSpPr/>
          <p:nvPr/>
        </p:nvSpPr>
        <p:spPr>
          <a:xfrm flipH="1" rot="2700000">
            <a:off x="5818201" y="3152202"/>
            <a:ext cx="104920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2"/>
          <p:cNvSpPr/>
          <p:nvPr/>
        </p:nvSpPr>
        <p:spPr>
          <a:xfrm>
            <a:off x="6588632" y="3971100"/>
            <a:ext cx="1010400" cy="653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</a:rPr>
              <a:t>MS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445" name="Google Shape;44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342" y="930204"/>
            <a:ext cx="1687524" cy="413184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2"/>
          <p:cNvSpPr txBox="1"/>
          <p:nvPr>
            <p:ph type="title"/>
          </p:nvPr>
        </p:nvSpPr>
        <p:spPr>
          <a:xfrm rot="2465463">
            <a:off x="1121337" y="2448146"/>
            <a:ext cx="1823486" cy="94384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選我！</a:t>
            </a:r>
            <a:endParaRPr b="0" sz="2800"/>
          </a:p>
        </p:txBody>
      </p:sp>
      <p:sp>
        <p:nvSpPr>
          <p:cNvPr id="447" name="Google Shape;447;p62"/>
          <p:cNvSpPr txBox="1"/>
          <p:nvPr>
            <p:ph type="title"/>
          </p:nvPr>
        </p:nvSpPr>
        <p:spPr>
          <a:xfrm rot="-2700000">
            <a:off x="6401208" y="2142596"/>
            <a:ext cx="1823487" cy="94398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選我！</a:t>
            </a:r>
            <a:endParaRPr b="0" sz="2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425" y="1112725"/>
            <a:ext cx="3042625" cy="34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16"/>
          <p:cNvPicPr preferRelativeResize="0"/>
          <p:nvPr/>
        </p:nvPicPr>
        <p:blipFill rotWithShape="1">
          <a:blip r:embed="rId4">
            <a:alphaModFix amt="49000"/>
          </a:blip>
          <a:srcRect b="60510" l="0" r="0" t="0"/>
          <a:stretch/>
        </p:blipFill>
        <p:spPr>
          <a:xfrm>
            <a:off x="1193625" y="1654349"/>
            <a:ext cx="2488200" cy="240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7" name="Google Shape;1297;p1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98" name="Google Shape;1298;p1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由AI</a:t>
            </a:r>
            <a:r>
              <a:rPr lang="zh-TW"/>
              <a:t>預測小呆的學校</a:t>
            </a:r>
            <a:endParaRPr/>
          </a:p>
        </p:txBody>
      </p:sp>
      <p:sp>
        <p:nvSpPr>
          <p:cNvPr id="1299" name="Google Shape;1299;p11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0" name="Google Shape;1300;p116"/>
          <p:cNvPicPr preferRelativeResize="0"/>
          <p:nvPr/>
        </p:nvPicPr>
        <p:blipFill rotWithShape="1">
          <a:blip r:embed="rId5">
            <a:alphaModFix/>
          </a:blip>
          <a:srcRect b="21605" l="31872" r="23312" t="0"/>
          <a:stretch/>
        </p:blipFill>
        <p:spPr>
          <a:xfrm flipH="1">
            <a:off x="5079825" y="1508725"/>
            <a:ext cx="2488200" cy="244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1" name="Google Shape;1301;p116"/>
          <p:cNvSpPr/>
          <p:nvPr/>
        </p:nvSpPr>
        <p:spPr>
          <a:xfrm>
            <a:off x="916425" y="4771850"/>
            <a:ext cx="7751100" cy="1488600"/>
          </a:xfrm>
          <a:prstGeom prst="wedgeRoundRectCallout">
            <a:avLst>
              <a:gd fmla="val 19159" name="adj1"/>
              <a:gd fmla="val -99698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AI：「小呆，我預測你會去讀</a:t>
            </a:r>
            <a:r>
              <a:rPr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MS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學校。</a:t>
            </a:r>
            <a:b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這個預測的正確率為</a:t>
            </a:r>
            <a:r>
              <a:rPr lang="zh-TW" sz="3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83%</a:t>
            </a: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。」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8" name="Google Shape;1308;p117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預測</a:t>
            </a:r>
            <a:r>
              <a:rPr lang="zh-TW"/>
              <a:t>性分析：迴歸</a:t>
            </a:r>
            <a:endParaRPr/>
          </a:p>
        </p:txBody>
      </p:sp>
      <p:sp>
        <p:nvSpPr>
          <p:cNvPr id="1309" name="Google Shape;1309;p117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</a:t>
            </a:r>
            <a:r>
              <a:rPr lang="zh-TW"/>
              <a:t>9</a:t>
            </a:r>
            <a:r>
              <a:rPr lang="zh-TW"/>
              <a:t>. </a:t>
            </a:r>
            <a:endParaRPr/>
          </a:p>
        </p:txBody>
      </p:sp>
      <p:sp>
        <p:nvSpPr>
          <p:cNvPr id="1310" name="Google Shape;1310;p117"/>
          <p:cNvSpPr/>
          <p:nvPr/>
        </p:nvSpPr>
        <p:spPr>
          <a:xfrm>
            <a:off x="3206025" y="5014877"/>
            <a:ext cx="1950300" cy="81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迴歸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slide question block super mario" id="1311" name="Google Shape;131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725" y="571825"/>
            <a:ext cx="1274225" cy="1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17"/>
          <p:cNvSpPr txBox="1"/>
          <p:nvPr/>
        </p:nvSpPr>
        <p:spPr>
          <a:xfrm>
            <a:off x="3363525" y="653175"/>
            <a:ext cx="36270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如何預測資料</a:t>
            </a:r>
            <a:endParaRPr b="1" sz="32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b="1" lang="zh-TW" sz="3200" u="sng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</a:t>
            </a:r>
            <a:r>
              <a:rPr b="1" lang="zh-TW" sz="3200" u="sng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近數值</a:t>
            </a:r>
            <a:r>
              <a:rPr b="1" lang="zh-TW" sz="3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b="1" sz="32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9" name="Google Shape;1319;p118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考試成績出爐！</a:t>
            </a:r>
            <a:endParaRPr/>
          </a:p>
        </p:txBody>
      </p:sp>
      <p:sp>
        <p:nvSpPr>
          <p:cNvPr id="1320" name="Google Shape;1320;p1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（松井優征，2017）</a:t>
            </a:r>
            <a:endParaRPr/>
          </a:p>
        </p:txBody>
      </p:sp>
      <p:pic>
        <p:nvPicPr>
          <p:cNvPr id="1321" name="Google Shape;132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454500"/>
            <a:ext cx="81343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8" name="Google Shape;1328;p11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（青山剛昌，2019）</a:t>
            </a:r>
            <a:endParaRPr/>
          </a:p>
        </p:txBody>
      </p:sp>
      <p:pic>
        <p:nvPicPr>
          <p:cNvPr id="1329" name="Google Shape;1329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454500"/>
            <a:ext cx="813435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19"/>
          <p:cNvPicPr preferRelativeResize="0"/>
          <p:nvPr/>
        </p:nvPicPr>
        <p:blipFill rotWithShape="1">
          <a:blip r:embed="rId4">
            <a:alphaModFix/>
          </a:blip>
          <a:srcRect b="0" l="15720" r="15720" t="0"/>
          <a:stretch/>
        </p:blipFill>
        <p:spPr>
          <a:xfrm>
            <a:off x="2706750" y="1627900"/>
            <a:ext cx="3787649" cy="30384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1" name="Google Shape;1331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162" y="4326425"/>
            <a:ext cx="1850825" cy="19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19"/>
          <p:cNvSpPr txBox="1"/>
          <p:nvPr>
            <p:ph type="title"/>
          </p:nvPr>
        </p:nvSpPr>
        <p:spPr>
          <a:xfrm rot="293478">
            <a:off x="1139334" y="4923895"/>
            <a:ext cx="3141942" cy="124381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成績肯定跟</a:t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某個因素有關！</a:t>
            </a:r>
            <a:endParaRPr sz="3200"/>
          </a:p>
        </p:txBody>
      </p:sp>
      <p:sp>
        <p:nvSpPr>
          <p:cNvPr id="1333" name="Google Shape;1333;p119"/>
          <p:cNvSpPr txBox="1"/>
          <p:nvPr>
            <p:ph type="title"/>
          </p:nvPr>
        </p:nvSpPr>
        <p:spPr>
          <a:xfrm rot="-328">
            <a:off x="5751375" y="5167957"/>
            <a:ext cx="31419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......但到底是什麼呢？</a:t>
            </a:r>
            <a:endParaRPr sz="2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40" name="Google Shape;1340;p12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https://twitter.com/RSMeme_/status/827145594678304768</a:t>
            </a:r>
            <a:r>
              <a:rPr lang="zh-TW"/>
              <a:t> </a:t>
            </a:r>
            <a:endParaRPr/>
          </a:p>
        </p:txBody>
      </p:sp>
      <p:pic>
        <p:nvPicPr>
          <p:cNvPr id="1341" name="Google Shape;134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454500"/>
            <a:ext cx="813435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120"/>
          <p:cNvSpPr txBox="1"/>
          <p:nvPr>
            <p:ph type="title"/>
          </p:nvPr>
        </p:nvSpPr>
        <p:spPr>
          <a:xfrm rot="-900135">
            <a:off x="5513750" y="4593346"/>
            <a:ext cx="3141889" cy="124387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現代問題</a:t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需要現代手段！</a:t>
            </a:r>
            <a:endParaRPr sz="3200"/>
          </a:p>
        </p:txBody>
      </p:sp>
      <p:pic>
        <p:nvPicPr>
          <p:cNvPr id="1343" name="Google Shape;1343;p120"/>
          <p:cNvPicPr preferRelativeResize="0"/>
          <p:nvPr/>
        </p:nvPicPr>
        <p:blipFill rotWithShape="1">
          <a:blip r:embed="rId5">
            <a:alphaModFix/>
          </a:blip>
          <a:srcRect b="0" l="6997" r="31354" t="0"/>
          <a:stretch/>
        </p:blipFill>
        <p:spPr>
          <a:xfrm>
            <a:off x="2752775" y="1443975"/>
            <a:ext cx="3638450" cy="32921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4" name="Google Shape;1344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4688" y="1570825"/>
            <a:ext cx="1366350" cy="13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162" y="4326425"/>
            <a:ext cx="1850825" cy="19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21"/>
          <p:cNvSpPr/>
          <p:nvPr/>
        </p:nvSpPr>
        <p:spPr>
          <a:xfrm>
            <a:off x="5558875" y="132575"/>
            <a:ext cx="3270000" cy="2306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98" y="304800"/>
            <a:ext cx="2937925" cy="19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4" name="Google Shape;1354;p121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迴歸演算法</a:t>
            </a:r>
            <a:endParaRPr/>
          </a:p>
        </p:txBody>
      </p:sp>
      <p:sp>
        <p:nvSpPr>
          <p:cNvPr id="1355" name="Google Shape;1355;p121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Linear Regression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線型迴歸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22"/>
          <p:cNvSpPr/>
          <p:nvPr/>
        </p:nvSpPr>
        <p:spPr>
          <a:xfrm>
            <a:off x="5252800" y="2778625"/>
            <a:ext cx="2924400" cy="830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22"/>
          <p:cNvSpPr txBox="1"/>
          <p:nvPr>
            <p:ph idx="2" type="body"/>
          </p:nvPr>
        </p:nvSpPr>
        <p:spPr>
          <a:xfrm>
            <a:off x="4504150" y="1791150"/>
            <a:ext cx="44217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產生線性迴歸公式</a:t>
            </a:r>
            <a:endParaRPr b="1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𝑦 = </a:t>
            </a:r>
            <a:r>
              <a:rPr lang="zh-TW">
                <a:solidFill>
                  <a:schemeClr val="dk1"/>
                </a:solidFill>
              </a:rPr>
              <a:t>𝑎</a:t>
            </a:r>
            <a:r>
              <a:rPr lang="zh-TW"/>
              <a:t> + </a:t>
            </a:r>
            <a:r>
              <a:rPr lang="zh-TW">
                <a:solidFill>
                  <a:schemeClr val="dk1"/>
                </a:solidFill>
              </a:rPr>
              <a:t>𝑏</a:t>
            </a:r>
            <a:r>
              <a:rPr baseline="-25000" lang="zh-TW">
                <a:solidFill>
                  <a:schemeClr val="dk1"/>
                </a:solidFill>
              </a:rPr>
              <a:t>1</a:t>
            </a:r>
            <a:r>
              <a:rPr lang="zh-TW">
                <a:solidFill>
                  <a:schemeClr val="dk1"/>
                </a:solidFill>
              </a:rPr>
              <a:t> </a:t>
            </a:r>
            <a:r>
              <a:rPr lang="zh-TW"/>
              <a:t>* 𝑥</a:t>
            </a:r>
            <a:r>
              <a:rPr baseline="-25000" lang="zh-TW"/>
              <a:t>1</a:t>
            </a:r>
            <a:r>
              <a:rPr lang="zh-TW"/>
              <a:t>+ 𝑒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𝑦 : 數值型目標屬性 (依變項)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𝑎 : 截距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𝑏</a:t>
            </a:r>
            <a:r>
              <a:rPr baseline="-25000" lang="zh-TW"/>
              <a:t>1 </a:t>
            </a:r>
            <a:r>
              <a:rPr lang="zh-TW"/>
              <a:t>: 第1個屬性的斜率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𝑥</a:t>
            </a:r>
            <a:r>
              <a:rPr baseline="-25000" lang="zh-TW"/>
              <a:t>1</a:t>
            </a:r>
            <a:r>
              <a:rPr lang="zh-TW"/>
              <a:t> : </a:t>
            </a:r>
            <a:r>
              <a:rPr lang="zh-TW">
                <a:solidFill>
                  <a:schemeClr val="dk1"/>
                </a:solidFill>
              </a:rPr>
              <a:t>第1個屬性的值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𝑒 : 誤差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3" name="Google Shape;1363;p1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64" name="Google Shape;1364;p1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線型迴歸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演算法目標 (1/2)</a:t>
            </a:r>
            <a:endParaRPr/>
          </a:p>
        </p:txBody>
      </p:sp>
      <p:sp>
        <p:nvSpPr>
          <p:cNvPr id="1365" name="Google Shape;1365;p12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http://www.sthda.com/english/articles/40-regression-analysis/165-linear-regression-essentials-in-r/</a:t>
            </a:r>
            <a:r>
              <a:rPr lang="zh-TW" sz="1200"/>
              <a:t> </a:t>
            </a:r>
            <a:endParaRPr sz="1200"/>
          </a:p>
        </p:txBody>
      </p:sp>
      <p:sp>
        <p:nvSpPr>
          <p:cNvPr id="1366" name="Google Shape;1366;p122"/>
          <p:cNvSpPr txBox="1"/>
          <p:nvPr>
            <p:ph idx="1" type="body"/>
          </p:nvPr>
        </p:nvSpPr>
        <p:spPr>
          <a:xfrm>
            <a:off x="433600" y="1791150"/>
            <a:ext cx="42189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簡單線性迴歸</a:t>
            </a:r>
            <a:br>
              <a:rPr lang="zh-TW"/>
            </a:br>
            <a:r>
              <a:rPr lang="zh-TW" sz="2000"/>
              <a:t>(由</a:t>
            </a:r>
            <a:r>
              <a:rPr lang="zh-TW" sz="2000">
                <a:solidFill>
                  <a:srgbClr val="FF0000"/>
                </a:solidFill>
              </a:rPr>
              <a:t>單一屬性𝑥</a:t>
            </a:r>
            <a:r>
              <a:rPr lang="zh-TW" sz="2000">
                <a:solidFill>
                  <a:schemeClr val="dk1"/>
                </a:solidFill>
              </a:rPr>
              <a:t>預測數值型目標屬性𝑦</a:t>
            </a:r>
            <a:r>
              <a:rPr lang="zh-TW" sz="2000"/>
              <a:t>)</a:t>
            </a:r>
            <a:endParaRPr sz="2000"/>
          </a:p>
        </p:txBody>
      </p:sp>
      <p:pic>
        <p:nvPicPr>
          <p:cNvPr id="1367" name="Google Shape;136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5" y="2828148"/>
            <a:ext cx="4019400" cy="3157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22"/>
          <p:cNvSpPr txBox="1"/>
          <p:nvPr/>
        </p:nvSpPr>
        <p:spPr>
          <a:xfrm>
            <a:off x="476250" y="4961650"/>
            <a:ext cx="321600" cy="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𝑎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23"/>
          <p:cNvSpPr/>
          <p:nvPr/>
        </p:nvSpPr>
        <p:spPr>
          <a:xfrm>
            <a:off x="4637875" y="2440975"/>
            <a:ext cx="3952200" cy="145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線型迴歸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演算法目標 (2/2)</a:t>
            </a:r>
            <a:endParaRPr/>
          </a:p>
        </p:txBody>
      </p:sp>
      <p:sp>
        <p:nvSpPr>
          <p:cNvPr id="1376" name="Google Shape;1376;p123"/>
          <p:cNvSpPr txBox="1"/>
          <p:nvPr>
            <p:ph idx="1" type="body"/>
          </p:nvPr>
        </p:nvSpPr>
        <p:spPr>
          <a:xfrm>
            <a:off x="398200" y="1791150"/>
            <a:ext cx="42897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多變項線性迴歸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(由</a:t>
            </a:r>
            <a:r>
              <a:rPr lang="zh-TW" sz="2000">
                <a:solidFill>
                  <a:srgbClr val="FF0000"/>
                </a:solidFill>
              </a:rPr>
              <a:t>多個屬性𝑥</a:t>
            </a:r>
            <a:r>
              <a:rPr lang="zh-TW" sz="2000">
                <a:solidFill>
                  <a:schemeClr val="dk1"/>
                </a:solidFill>
              </a:rPr>
              <a:t>預測數值型目標屬性𝑦)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77" name="Google Shape;1377;p123"/>
          <p:cNvSpPr txBox="1"/>
          <p:nvPr>
            <p:ph idx="2" type="body"/>
          </p:nvPr>
        </p:nvSpPr>
        <p:spPr>
          <a:xfrm>
            <a:off x="4433375" y="1791150"/>
            <a:ext cx="4563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產生線性迴歸公式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    𝑦 = 𝑎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+ 𝑏</a:t>
            </a:r>
            <a:r>
              <a:rPr baseline="-25000" lang="zh-TW">
                <a:solidFill>
                  <a:srgbClr val="FF0000"/>
                </a:solidFill>
              </a:rPr>
              <a:t>1</a:t>
            </a:r>
            <a:r>
              <a:rPr lang="zh-TW">
                <a:solidFill>
                  <a:srgbClr val="FF0000"/>
                </a:solidFill>
              </a:rPr>
              <a:t>* 𝑥</a:t>
            </a:r>
            <a:r>
              <a:rPr baseline="-25000" lang="zh-TW">
                <a:solidFill>
                  <a:srgbClr val="FF0000"/>
                </a:solidFill>
              </a:rPr>
              <a:t>1 </a:t>
            </a:r>
            <a:r>
              <a:rPr lang="zh-TW">
                <a:solidFill>
                  <a:srgbClr val="FF0000"/>
                </a:solidFill>
              </a:rPr>
              <a:t>+ 𝑏</a:t>
            </a:r>
            <a:r>
              <a:rPr baseline="-25000" lang="zh-TW">
                <a:solidFill>
                  <a:srgbClr val="FF0000"/>
                </a:solidFill>
              </a:rPr>
              <a:t>2</a:t>
            </a:r>
            <a:r>
              <a:rPr lang="zh-TW">
                <a:solidFill>
                  <a:srgbClr val="FF0000"/>
                </a:solidFill>
              </a:rPr>
              <a:t>* 𝑥</a:t>
            </a:r>
            <a:r>
              <a:rPr baseline="-25000" lang="zh-TW">
                <a:solidFill>
                  <a:srgbClr val="FF0000"/>
                </a:solidFill>
              </a:rPr>
              <a:t>2 </a:t>
            </a:r>
            <a:r>
              <a:rPr lang="zh-TW">
                <a:solidFill>
                  <a:srgbClr val="FF0000"/>
                </a:solidFill>
              </a:rPr>
              <a:t>… 𝑏</a:t>
            </a:r>
            <a:r>
              <a:rPr baseline="-25000" lang="zh-TW">
                <a:solidFill>
                  <a:srgbClr val="FF0000"/>
                </a:solidFill>
              </a:rPr>
              <a:t>𝑖</a:t>
            </a:r>
            <a:r>
              <a:rPr lang="zh-TW">
                <a:solidFill>
                  <a:srgbClr val="FF0000"/>
                </a:solidFill>
              </a:rPr>
              <a:t>* 𝑥</a:t>
            </a:r>
            <a:r>
              <a:rPr baseline="-25000" lang="zh-TW">
                <a:solidFill>
                  <a:srgbClr val="FF0000"/>
                </a:solidFill>
              </a:rPr>
              <a:t>𝑖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        + 𝑒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𝑦 : 數值型目標屬性 (依變項)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𝑎 </a:t>
            </a:r>
            <a:r>
              <a:rPr baseline="-25000" lang="zh-TW">
                <a:solidFill>
                  <a:schemeClr val="dk1"/>
                </a:solidFill>
              </a:rPr>
              <a:t> </a:t>
            </a:r>
            <a:r>
              <a:rPr lang="zh-TW">
                <a:solidFill>
                  <a:schemeClr val="dk1"/>
                </a:solidFill>
              </a:rPr>
              <a:t>: 截距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TW">
                <a:solidFill>
                  <a:srgbClr val="FF0000"/>
                </a:solidFill>
              </a:rPr>
              <a:t>𝑏</a:t>
            </a:r>
            <a:r>
              <a:rPr baseline="-25000" lang="zh-TW">
                <a:solidFill>
                  <a:srgbClr val="FF0000"/>
                </a:solidFill>
              </a:rPr>
              <a:t>𝑖 </a:t>
            </a:r>
            <a:r>
              <a:rPr lang="zh-TW">
                <a:solidFill>
                  <a:srgbClr val="FF0000"/>
                </a:solidFill>
              </a:rPr>
              <a:t>: 第𝑖個屬性的斜率 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TW">
                <a:solidFill>
                  <a:srgbClr val="FF0000"/>
                </a:solidFill>
              </a:rPr>
              <a:t>𝑥</a:t>
            </a:r>
            <a:r>
              <a:rPr baseline="-25000" lang="zh-TW">
                <a:solidFill>
                  <a:srgbClr val="FF0000"/>
                </a:solidFill>
              </a:rPr>
              <a:t>𝑖</a:t>
            </a:r>
            <a:r>
              <a:rPr lang="zh-TW">
                <a:solidFill>
                  <a:srgbClr val="FF0000"/>
                </a:solidFill>
              </a:rPr>
              <a:t> : 第𝑖個屬性的值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𝑒 : 誤差</a:t>
            </a:r>
            <a:endParaRPr/>
          </a:p>
        </p:txBody>
      </p:sp>
      <p:sp>
        <p:nvSpPr>
          <p:cNvPr id="1378" name="Google Shape;1378;p1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9" name="Google Shape;1379;p12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" name="Google Shape;138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972175"/>
            <a:ext cx="4019400" cy="30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87" name="Google Shape;1387;p1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簡易線性迴歸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舉例</a:t>
            </a:r>
            <a:endParaRPr/>
          </a:p>
        </p:txBody>
      </p:sp>
      <p:sp>
        <p:nvSpPr>
          <p:cNvPr id="1388" name="Google Shape;1388;p12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https://www.displayr.com/what-is-linear-regression/</a:t>
            </a:r>
            <a:r>
              <a:rPr lang="zh-TW"/>
              <a:t> </a:t>
            </a:r>
            <a:endParaRPr/>
          </a:p>
        </p:txBody>
      </p:sp>
      <p:sp>
        <p:nvSpPr>
          <p:cNvPr id="1389" name="Google Shape;1389;p124"/>
          <p:cNvSpPr txBox="1"/>
          <p:nvPr>
            <p:ph idx="1" type="body"/>
          </p:nvPr>
        </p:nvSpPr>
        <p:spPr>
          <a:xfrm>
            <a:off x="533400" y="1791150"/>
            <a:ext cx="2232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4"/>
          <p:cNvSpPr txBox="1"/>
          <p:nvPr>
            <p:ph idx="2" type="body"/>
          </p:nvPr>
        </p:nvSpPr>
        <p:spPr>
          <a:xfrm>
            <a:off x="2915075" y="5436975"/>
            <a:ext cx="5809800" cy="10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advertising = -6.03 + 0.0417 * (sales)</a:t>
            </a:r>
            <a:endParaRPr/>
          </a:p>
        </p:txBody>
      </p:sp>
      <p:graphicFrame>
        <p:nvGraphicFramePr>
          <p:cNvPr id="1391" name="Google Shape;1391;p124"/>
          <p:cNvGraphicFramePr/>
          <p:nvPr/>
        </p:nvGraphicFramePr>
        <p:xfrm>
          <a:off x="533400" y="222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{0B654054-1069-4E5E-AC12-BAFFF263D3F4}</a:tableStyleId>
              </a:tblPr>
              <a:tblGrid>
                <a:gridCol w="971625"/>
                <a:gridCol w="12603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sales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(屬性x)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advertising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(目標屬性y)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651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762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26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856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1063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1190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1298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1421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1440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1518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pic>
        <p:nvPicPr>
          <p:cNvPr id="1392" name="Google Shape;139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677" y="1952450"/>
            <a:ext cx="5809672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簡易線性迴歸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𝑎與𝑏</a:t>
            </a:r>
            <a:r>
              <a:rPr baseline="-25000" lang="zh-TW"/>
              <a:t>1</a:t>
            </a:r>
            <a:r>
              <a:rPr lang="zh-TW"/>
              <a:t>的估計量</a:t>
            </a:r>
            <a:endParaRPr/>
          </a:p>
        </p:txBody>
      </p:sp>
      <p:sp>
        <p:nvSpPr>
          <p:cNvPr id="1399" name="Google Shape;1399;p125"/>
          <p:cNvSpPr txBox="1"/>
          <p:nvPr>
            <p:ph idx="1" type="body"/>
          </p:nvPr>
        </p:nvSpPr>
        <p:spPr>
          <a:xfrm>
            <a:off x="641825" y="5026850"/>
            <a:ext cx="80259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𝑎</a:t>
            </a:r>
            <a:r>
              <a:rPr lang="zh-TW"/>
              <a:t> = avg(</a:t>
            </a:r>
            <a:r>
              <a:rPr lang="zh-TW">
                <a:solidFill>
                  <a:schemeClr val="dk1"/>
                </a:solidFill>
              </a:rPr>
              <a:t>𝑦</a:t>
            </a:r>
            <a:r>
              <a:rPr lang="zh-TW"/>
              <a:t>) - </a:t>
            </a:r>
            <a:r>
              <a:rPr lang="zh-TW">
                <a:solidFill>
                  <a:schemeClr val="dk1"/>
                </a:solidFill>
              </a:rPr>
              <a:t>𝑏</a:t>
            </a:r>
            <a:r>
              <a:rPr baseline="-25000" lang="zh-TW">
                <a:solidFill>
                  <a:schemeClr val="dk1"/>
                </a:solidFill>
              </a:rPr>
              <a:t>1</a:t>
            </a:r>
            <a:r>
              <a:rPr lang="zh-TW"/>
              <a:t> * avg(</a:t>
            </a:r>
            <a:r>
              <a:rPr lang="zh-TW">
                <a:solidFill>
                  <a:schemeClr val="dk1"/>
                </a:solidFill>
              </a:rPr>
              <a:t>𝑥</a:t>
            </a:r>
            <a:r>
              <a:rPr lang="zh-TW"/>
              <a:t>)</a:t>
            </a:r>
            <a:endParaRPr/>
          </a:p>
        </p:txBody>
      </p:sp>
      <p:sp>
        <p:nvSpPr>
          <p:cNvPr id="1400" name="Google Shape;1400;p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1" name="Google Shape;1401;p12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125"/>
          <p:cNvPicPr preferRelativeResize="0"/>
          <p:nvPr/>
        </p:nvPicPr>
        <p:blipFill rotWithShape="1">
          <a:blip r:embed="rId3">
            <a:alphaModFix/>
          </a:blip>
          <a:srcRect b="0" l="4030" r="0" t="0"/>
          <a:stretch/>
        </p:blipFill>
        <p:spPr>
          <a:xfrm>
            <a:off x="1050325" y="2938400"/>
            <a:ext cx="7352075" cy="18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25"/>
          <p:cNvSpPr txBox="1"/>
          <p:nvPr/>
        </p:nvSpPr>
        <p:spPr>
          <a:xfrm>
            <a:off x="641825" y="3438500"/>
            <a:ext cx="5301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𝑏</a:t>
            </a:r>
            <a:r>
              <a:rPr baseline="-25000"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</a:t>
            </a:r>
            <a:endParaRPr/>
          </a:p>
        </p:txBody>
      </p:sp>
      <p:sp>
        <p:nvSpPr>
          <p:cNvPr id="1404" name="Google Shape;1404;p125"/>
          <p:cNvSpPr txBox="1"/>
          <p:nvPr/>
        </p:nvSpPr>
        <p:spPr>
          <a:xfrm>
            <a:off x="173775" y="2233100"/>
            <a:ext cx="86967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最小平方法 (least squares method): 尋找誤差最小的最佳值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4" name="Google Shape;454;p6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u="sng">
                <a:solidFill>
                  <a:schemeClr val="hlink"/>
                </a:solidFill>
                <a:hlinkClick r:id="rId3"/>
              </a:rPr>
              <a:t>https://www.indiatoday.in/education-today/gk-current-affairs/story/ai-tells-you-which-medical-treatment-is-better-1391840-2018-11-19</a:t>
            </a:r>
            <a:r>
              <a:rPr lang="zh-TW" sz="800"/>
              <a:t> </a:t>
            </a:r>
            <a:endParaRPr sz="800"/>
          </a:p>
        </p:txBody>
      </p:sp>
      <p:sp>
        <p:nvSpPr>
          <p:cNvPr id="455" name="Google Shape;455;p63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讓</a:t>
            </a:r>
            <a:r>
              <a:rPr lang="zh-TW" u="sng"/>
              <a:t>人工智慧</a:t>
            </a:r>
            <a:r>
              <a:rPr lang="zh-TW"/>
              <a:t>給你建議吧</a:t>
            </a:r>
            <a:endParaRPr/>
          </a:p>
        </p:txBody>
      </p:sp>
      <p:pic>
        <p:nvPicPr>
          <p:cNvPr id="456" name="Google Shape;45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95825" y="1432550"/>
            <a:ext cx="5552351" cy="31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3"/>
          <p:cNvSpPr txBox="1"/>
          <p:nvPr>
            <p:ph type="title"/>
          </p:nvPr>
        </p:nvSpPr>
        <p:spPr>
          <a:xfrm>
            <a:off x="3138500" y="4460125"/>
            <a:ext cx="11619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AI</a:t>
            </a:r>
            <a:endParaRPr sz="3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12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801" y="2365215"/>
            <a:ext cx="4171950" cy="37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2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𝑏: beta斜率</a:t>
            </a:r>
            <a:endParaRPr/>
          </a:p>
        </p:txBody>
      </p:sp>
      <p:sp>
        <p:nvSpPr>
          <p:cNvPr id="1413" name="Google Shape;1413;p126"/>
          <p:cNvSpPr txBox="1"/>
          <p:nvPr>
            <p:ph idx="1" type="body"/>
          </p:nvPr>
        </p:nvSpPr>
        <p:spPr>
          <a:xfrm>
            <a:off x="533400" y="1791150"/>
            <a:ext cx="4380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rgbClr val="38761D"/>
                </a:solidFill>
              </a:rPr>
              <a:t>𝑏 = 1</a:t>
            </a:r>
            <a:br>
              <a:rPr lang="zh-TW"/>
            </a:br>
            <a:r>
              <a:rPr lang="zh-TW"/>
              <a:t>x多1個單位，y就多1個單位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accent2"/>
                </a:solidFill>
              </a:rPr>
              <a:t>𝑏 = -1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x多1個單位，y就少1個單位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rgbClr val="666666"/>
                </a:solidFill>
              </a:rPr>
              <a:t>𝑏= 0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x的增減不影響y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4" name="Google Shape;1414;p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15" name="Google Shape;1415;p12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6" name="Google Shape;1416;p126"/>
          <p:cNvCxnSpPr/>
          <p:nvPr/>
        </p:nvCxnSpPr>
        <p:spPr>
          <a:xfrm flipH="1" rot="10800000">
            <a:off x="6159825" y="3317900"/>
            <a:ext cx="1626300" cy="135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126"/>
          <p:cNvCxnSpPr/>
          <p:nvPr/>
        </p:nvCxnSpPr>
        <p:spPr>
          <a:xfrm>
            <a:off x="6177500" y="3309000"/>
            <a:ext cx="1581900" cy="13965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126"/>
          <p:cNvCxnSpPr/>
          <p:nvPr/>
        </p:nvCxnSpPr>
        <p:spPr>
          <a:xfrm>
            <a:off x="6195175" y="3971825"/>
            <a:ext cx="1581900" cy="30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5" name="Google Shape;1425;p12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800">
                <a:solidFill>
                  <a:schemeClr val="dk1"/>
                </a:solidFill>
              </a:rPr>
              <a:t>預測性分析：迴歸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實作步驟</a:t>
            </a:r>
            <a:endParaRPr/>
          </a:p>
        </p:txBody>
      </p:sp>
      <p:sp>
        <p:nvSpPr>
          <p:cNvPr id="1426" name="Google Shape;1426;p127"/>
          <p:cNvSpPr txBox="1"/>
          <p:nvPr>
            <p:ph idx="1" type="body"/>
          </p:nvPr>
        </p:nvSpPr>
        <p:spPr>
          <a:xfrm>
            <a:off x="3843300" y="1783075"/>
            <a:ext cx="4824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下載與開啟檔案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執行迴歸：LinearRegression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檢視探勘結果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檢視模型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評估整體準確度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評估個別案例預測結果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預測未知資料的分類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3" name="Google Shape;1433;p1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(1/3)</a:t>
            </a:r>
            <a:endParaRPr/>
          </a:p>
        </p:txBody>
      </p:sp>
      <p:sp>
        <p:nvSpPr>
          <p:cNvPr id="1434" name="Google Shape;1434;p12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28"/>
          <p:cNvSpPr txBox="1"/>
          <p:nvPr>
            <p:ph idx="2" type="body"/>
          </p:nvPr>
        </p:nvSpPr>
        <p:spPr>
          <a:xfrm>
            <a:off x="25623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6" name="Google Shape;1436;p128"/>
          <p:cNvGrpSpPr/>
          <p:nvPr/>
        </p:nvGrpSpPr>
        <p:grpSpPr>
          <a:xfrm>
            <a:off x="2761516" y="1791139"/>
            <a:ext cx="3620959" cy="1309410"/>
            <a:chOff x="4927441" y="4258052"/>
            <a:chExt cx="3620959" cy="1309410"/>
          </a:xfrm>
        </p:grpSpPr>
        <p:sp>
          <p:nvSpPr>
            <p:cNvPr id="1437" name="Google Shape;1437;p128"/>
            <p:cNvSpPr/>
            <p:nvPr/>
          </p:nvSpPr>
          <p:spPr>
            <a:xfrm>
              <a:off x="5665700" y="4409961"/>
              <a:ext cx="2882700" cy="1005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</a:t>
              </a:r>
              <a:r>
                <a:rPr lang="zh-TW" sz="3200" u="sng">
                  <a:solidFill>
                    <a:srgbClr val="FF0000"/>
                  </a:solidFill>
                </a:rPr>
                <a:t>,gra</a:t>
              </a:r>
              <a:r>
                <a:rPr lang="zh-TW" sz="3200" u="sng">
                  <a:solidFill>
                    <a:srgbClr val="0000FF"/>
                  </a:solidFill>
                </a:rPr>
                <a:t>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0000FF"/>
                  </a:solidFill>
                </a:rPr>
                <a:t>1 - train.ods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438" name="Google Shape;1438;p128"/>
            <p:cNvPicPr preferRelativeResize="0"/>
            <p:nvPr/>
          </p:nvPicPr>
          <p:blipFill/>
          <p:spPr>
            <a:xfrm>
              <a:off x="4927441" y="4258052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9" name="Google Shape;1439;p128"/>
          <p:cNvGrpSpPr/>
          <p:nvPr/>
        </p:nvGrpSpPr>
        <p:grpSpPr>
          <a:xfrm>
            <a:off x="2761516" y="3558564"/>
            <a:ext cx="3717784" cy="1309410"/>
            <a:chOff x="4830616" y="4331252"/>
            <a:chExt cx="3717784" cy="1309410"/>
          </a:xfrm>
        </p:grpSpPr>
        <p:sp>
          <p:nvSpPr>
            <p:cNvPr id="1440" name="Google Shape;1440;p128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</a:t>
              </a:r>
              <a:r>
                <a:rPr lang="zh-TW" sz="3200" u="sng">
                  <a:solidFill>
                    <a:srgbClr val="FF0000"/>
                  </a:solidFill>
                </a:rPr>
                <a:t>,gra</a:t>
              </a:r>
              <a:r>
                <a:rPr lang="zh-TW" sz="3200" u="sng">
                  <a:solidFill>
                    <a:srgbClr val="0000FF"/>
                  </a:solidFill>
                </a:rPr>
                <a:t>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0000FF"/>
                  </a:solidFill>
                </a:rPr>
                <a:t>2 - test.ods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441" name="Google Shape;1441;p128"/>
            <p:cNvPicPr preferRelativeResize="0"/>
            <p:nvPr/>
          </p:nvPicPr>
          <p:blipFill/>
          <p:spPr>
            <a:xfrm>
              <a:off x="4830616" y="4331252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2" name="Google Shape;1442;p128"/>
          <p:cNvGrpSpPr/>
          <p:nvPr/>
        </p:nvGrpSpPr>
        <p:grpSpPr>
          <a:xfrm>
            <a:off x="2761516" y="5193539"/>
            <a:ext cx="3717784" cy="1309410"/>
            <a:chOff x="4830616" y="4331252"/>
            <a:chExt cx="3717784" cy="1309410"/>
          </a:xfrm>
        </p:grpSpPr>
        <p:sp>
          <p:nvSpPr>
            <p:cNvPr id="1443" name="Google Shape;1443;p128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600" u="sng">
                  <a:solidFill>
                    <a:srgbClr val="0000FF"/>
                  </a:solidFill>
                </a:rPr>
                <a:t>stu-sch</a:t>
              </a:r>
              <a:r>
                <a:rPr lang="zh-TW" sz="2600" u="sng">
                  <a:solidFill>
                    <a:srgbClr val="FF0000"/>
                  </a:solidFill>
                </a:rPr>
                <a:t>,gra</a:t>
              </a:r>
              <a:r>
                <a:rPr lang="zh-TW" sz="2600" u="sng">
                  <a:solidFill>
                    <a:srgbClr val="0000FF"/>
                  </a:solidFill>
                </a:rPr>
                <a:t>-</a:t>
              </a:r>
              <a:br>
                <a:rPr lang="zh-TW" sz="2600" u="sng">
                  <a:solidFill>
                    <a:srgbClr val="0000FF"/>
                  </a:solidFill>
                </a:rPr>
              </a:br>
              <a:r>
                <a:rPr lang="zh-TW" sz="2600" u="sng">
                  <a:solidFill>
                    <a:srgbClr val="0000FF"/>
                  </a:solidFill>
                </a:rPr>
                <a:t>3 - unknown.ods</a:t>
              </a:r>
              <a:endParaRPr sz="26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444" name="Google Shape;1444;p128"/>
            <p:cNvPicPr preferRelativeResize="0"/>
            <p:nvPr/>
          </p:nvPicPr>
          <p:blipFill/>
          <p:spPr>
            <a:xfrm>
              <a:off x="4830616" y="4331252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2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(2/3)</a:t>
            </a:r>
            <a:endParaRPr/>
          </a:p>
        </p:txBody>
      </p:sp>
      <p:sp>
        <p:nvSpPr>
          <p:cNvPr id="1451" name="Google Shape;1451;p1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2" name="Google Shape;1452;p12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3" name="Google Shape;145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129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1455" name="Google Shape;1455;p129"/>
          <p:cNvGrpSpPr/>
          <p:nvPr/>
        </p:nvGrpSpPr>
        <p:grpSpPr>
          <a:xfrm>
            <a:off x="5273700" y="2895939"/>
            <a:ext cx="2882700" cy="2341223"/>
            <a:chOff x="5665700" y="3220727"/>
            <a:chExt cx="2882700" cy="2341223"/>
          </a:xfrm>
        </p:grpSpPr>
        <p:sp>
          <p:nvSpPr>
            <p:cNvPr id="1456" name="Google Shape;1456;p129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stu-sch,gra-</a:t>
              </a:r>
              <a:endParaRPr sz="3200" u="sng">
                <a:solidFill>
                  <a:srgbClr val="0000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FF0000"/>
                  </a:solidFill>
                </a:rPr>
                <a:t>1 - train</a:t>
              </a:r>
              <a:r>
                <a:rPr lang="zh-TW" sz="3200" u="sng">
                  <a:solidFill>
                    <a:srgbClr val="0000FF"/>
                  </a:solidFill>
                </a:rPr>
                <a:t>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457" name="Google Shape;1457;p129"/>
            <p:cNvPicPr preferRelativeResize="0"/>
            <p:nvPr/>
          </p:nvPicPr>
          <p:blipFill/>
          <p:spPr>
            <a:xfrm>
              <a:off x="6600141" y="3220727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8" name="Google Shape;1458;p129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3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(3/3)</a:t>
            </a:r>
            <a:endParaRPr/>
          </a:p>
        </p:txBody>
      </p:sp>
      <p:sp>
        <p:nvSpPr>
          <p:cNvPr id="1465" name="Google Shape;1465;p13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30"/>
          <p:cNvSpPr txBox="1"/>
          <p:nvPr>
            <p:ph idx="2" type="body"/>
          </p:nvPr>
        </p:nvSpPr>
        <p:spPr>
          <a:xfrm>
            <a:off x="5286925" y="1791150"/>
            <a:ext cx="3437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目標屬性</a:t>
            </a:r>
            <a:br>
              <a:rPr lang="zh-TW"/>
            </a:br>
            <a:r>
              <a:rPr lang="zh-TW" u="sng">
                <a:solidFill>
                  <a:srgbClr val="FF0000"/>
                </a:solidFill>
              </a:rPr>
              <a:t>FinalGrade</a:t>
            </a:r>
            <a:br>
              <a:rPr lang="zh-TW"/>
            </a:br>
            <a:r>
              <a:rPr lang="zh-TW"/>
              <a:t>數值型期末成績</a:t>
            </a:r>
            <a:endParaRPr/>
          </a:p>
        </p:txBody>
      </p:sp>
      <p:sp>
        <p:nvSpPr>
          <p:cNvPr id="1467" name="Google Shape;1467;p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68" name="Google Shape;1468;p13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9" name="Google Shape;146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9" y="1791149"/>
            <a:ext cx="4711801" cy="471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30"/>
          <p:cNvSpPr/>
          <p:nvPr/>
        </p:nvSpPr>
        <p:spPr>
          <a:xfrm>
            <a:off x="939400" y="5054300"/>
            <a:ext cx="12936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71" name="Google Shape;1471;p130"/>
          <p:cNvSpPr/>
          <p:nvPr/>
        </p:nvSpPr>
        <p:spPr>
          <a:xfrm>
            <a:off x="2781725" y="4543025"/>
            <a:ext cx="1634700" cy="402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31"/>
          <p:cNvSpPr txBox="1"/>
          <p:nvPr>
            <p:ph idx="1" type="body"/>
          </p:nvPr>
        </p:nvSpPr>
        <p:spPr>
          <a:xfrm>
            <a:off x="533400" y="1791150"/>
            <a:ext cx="45792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設定迴歸演算法與目標屬性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設定測試選項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設定輸出結果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執行分類</a:t>
            </a:r>
            <a:endParaRPr/>
          </a:p>
        </p:txBody>
      </p:sp>
      <p:sp>
        <p:nvSpPr>
          <p:cNvPr id="1478" name="Google Shape;1478;p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9" name="Google Shape;1479;p1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2. 執行迴歸</a:t>
            </a:r>
            <a:endParaRPr/>
          </a:p>
        </p:txBody>
      </p:sp>
      <p:sp>
        <p:nvSpPr>
          <p:cNvPr id="1480" name="Google Shape;1480;p13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31"/>
          <p:cNvSpPr txBox="1"/>
          <p:nvPr>
            <p:ph idx="2" type="body"/>
          </p:nvPr>
        </p:nvSpPr>
        <p:spPr>
          <a:xfrm>
            <a:off x="5112600" y="1791150"/>
            <a:ext cx="3612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2" name="Google Shape;1482;p131"/>
          <p:cNvPicPr preferRelativeResize="0"/>
          <p:nvPr/>
        </p:nvPicPr>
        <p:blipFill rotWithShape="1">
          <a:blip r:embed="rId3">
            <a:alphaModFix/>
          </a:blip>
          <a:srcRect b="0" l="0" r="2572" t="0"/>
          <a:stretch/>
        </p:blipFill>
        <p:spPr>
          <a:xfrm>
            <a:off x="5112600" y="2181825"/>
            <a:ext cx="4031400" cy="39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(1/12)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a. 設定迴歸演算法與目標屬性</a:t>
            </a:r>
            <a:endParaRPr/>
          </a:p>
        </p:txBody>
      </p:sp>
      <p:sp>
        <p:nvSpPr>
          <p:cNvPr id="1489" name="Google Shape;1489;p13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32"/>
          <p:cNvSpPr txBox="1"/>
          <p:nvPr>
            <p:ph idx="2" type="body"/>
          </p:nvPr>
        </p:nvSpPr>
        <p:spPr>
          <a:xfrm>
            <a:off x="5491700" y="1791150"/>
            <a:ext cx="323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Attributes: </a:t>
            </a:r>
            <a:r>
              <a:rPr lang="zh-TW" u="sng">
                <a:solidFill>
                  <a:srgbClr val="FF0000"/>
                </a:solidFill>
              </a:rPr>
              <a:t>31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先記得屬性數量，共31個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Classify</a:t>
            </a:r>
            <a:r>
              <a:rPr lang="zh-TW">
                <a:solidFill>
                  <a:schemeClr val="dk1"/>
                </a:solidFill>
              </a:rPr>
              <a:t>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切換到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分類面板</a:t>
            </a:r>
            <a:endParaRPr/>
          </a:p>
        </p:txBody>
      </p:sp>
      <p:sp>
        <p:nvSpPr>
          <p:cNvPr id="1491" name="Google Shape;1491;p1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2" name="Google Shape;1492;p13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3" name="Google Shape;1493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9" y="1791149"/>
            <a:ext cx="4711801" cy="47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32"/>
          <p:cNvPicPr preferRelativeResize="0"/>
          <p:nvPr/>
        </p:nvPicPr>
        <p:blipFill rotWithShape="1">
          <a:blip r:embed="rId4">
            <a:alphaModFix/>
          </a:blip>
          <a:srcRect b="30221" l="0" r="54875" t="0"/>
          <a:stretch/>
        </p:blipFill>
        <p:spPr>
          <a:xfrm>
            <a:off x="3349675" y="3802025"/>
            <a:ext cx="2080300" cy="30558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5" name="Google Shape;1495;p132"/>
          <p:cNvSpPr/>
          <p:nvPr/>
        </p:nvSpPr>
        <p:spPr>
          <a:xfrm>
            <a:off x="1295800" y="2001075"/>
            <a:ext cx="6915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96" name="Google Shape;1496;p132"/>
          <p:cNvSpPr/>
          <p:nvPr/>
        </p:nvSpPr>
        <p:spPr>
          <a:xfrm>
            <a:off x="1917775" y="35165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97" name="Google Shape;1497;p132"/>
          <p:cNvSpPr/>
          <p:nvPr/>
        </p:nvSpPr>
        <p:spPr>
          <a:xfrm>
            <a:off x="1212175" y="2877630"/>
            <a:ext cx="602400" cy="594600"/>
          </a:xfrm>
          <a:prstGeom prst="wedgeEllipseCallout">
            <a:avLst>
              <a:gd fmla="val 77133" name="adj1"/>
              <a:gd fmla="val 569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98" name="Google Shape;1498;p132"/>
          <p:cNvSpPr/>
          <p:nvPr/>
        </p:nvSpPr>
        <p:spPr>
          <a:xfrm flipH="1" rot="2700000">
            <a:off x="1909214" y="2782897"/>
            <a:ext cx="1547715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2"/>
          <p:cNvSpPr/>
          <p:nvPr/>
        </p:nvSpPr>
        <p:spPr>
          <a:xfrm>
            <a:off x="2228875" y="1494530"/>
            <a:ext cx="602400" cy="594600"/>
          </a:xfrm>
          <a:prstGeom prst="wedgeEllipseCallout">
            <a:avLst>
              <a:gd fmla="val -74697" name="adj1"/>
              <a:gd fmla="val 5001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(2/12)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a. 設定迴歸演算法與目標屬性</a:t>
            </a:r>
            <a:endParaRPr/>
          </a:p>
        </p:txBody>
      </p:sp>
      <p:sp>
        <p:nvSpPr>
          <p:cNvPr id="1506" name="Google Shape;1506;p13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3"/>
          <p:cNvSpPr txBox="1"/>
          <p:nvPr>
            <p:ph idx="2" type="body"/>
          </p:nvPr>
        </p:nvSpPr>
        <p:spPr>
          <a:xfrm>
            <a:off x="5546525" y="1791150"/>
            <a:ext cx="3178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Classifier 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選擇分類演算法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weka.classifiers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.functions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</a:t>
            </a:r>
            <a:r>
              <a:rPr lang="zh-TW" u="sng">
                <a:solidFill>
                  <a:srgbClr val="FF0000"/>
                </a:solidFill>
              </a:rPr>
              <a:t>LinearRegression</a:t>
            </a:r>
            <a:endParaRPr u="sng">
              <a:solidFill>
                <a:srgbClr val="FF0000"/>
              </a:solidFill>
            </a:endParaRPr>
          </a:p>
        </p:txBody>
      </p:sp>
      <p:sp>
        <p:nvSpPr>
          <p:cNvPr id="1508" name="Google Shape;1508;p1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9" name="Google Shape;1509;p13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0" name="Google Shape;151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1791148"/>
            <a:ext cx="5013125" cy="476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33"/>
          <p:cNvSpPr/>
          <p:nvPr/>
        </p:nvSpPr>
        <p:spPr>
          <a:xfrm>
            <a:off x="549075" y="2231725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12" name="Google Shape;1512;p133"/>
          <p:cNvSpPr/>
          <p:nvPr/>
        </p:nvSpPr>
        <p:spPr>
          <a:xfrm>
            <a:off x="1249950" y="3290400"/>
            <a:ext cx="12504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1513" name="Google Shape;1513;p133"/>
          <p:cNvCxnSpPr/>
          <p:nvPr/>
        </p:nvCxnSpPr>
        <p:spPr>
          <a:xfrm>
            <a:off x="1033300" y="2789300"/>
            <a:ext cx="375300" cy="39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514" name="Google Shape;1514;p133"/>
          <p:cNvSpPr/>
          <p:nvPr/>
        </p:nvSpPr>
        <p:spPr>
          <a:xfrm>
            <a:off x="2353225" y="243541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(3/12)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a. 設定迴歸演算法與目標屬性</a:t>
            </a:r>
            <a:endParaRPr/>
          </a:p>
        </p:txBody>
      </p:sp>
      <p:sp>
        <p:nvSpPr>
          <p:cNvPr id="1521" name="Google Shape;1521;p13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3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>
                <a:solidFill>
                  <a:schemeClr val="dk1"/>
                </a:solidFill>
              </a:rPr>
              <a:t>選擇目標屬性</a:t>
            </a:r>
            <a:br>
              <a:rPr lang="zh-TW">
                <a:solidFill>
                  <a:schemeClr val="dk1"/>
                </a:solidFill>
              </a:rPr>
            </a:br>
            <a:br>
              <a:rPr lang="zh-TW">
                <a:solidFill>
                  <a:schemeClr val="dk1"/>
                </a:solidFill>
              </a:rPr>
            </a:br>
            <a:r>
              <a:rPr lang="zh-TW" sz="2200">
                <a:solidFill>
                  <a:schemeClr val="dk1"/>
                </a:solidFill>
              </a:rPr>
              <a:t>預設值已經是最後一個屬性</a:t>
            </a:r>
            <a:br>
              <a:rPr lang="zh-TW">
                <a:solidFill>
                  <a:schemeClr val="dk1"/>
                </a:solidFill>
              </a:rPr>
            </a:br>
            <a:r>
              <a:rPr lang="zh-TW" u="sng">
                <a:solidFill>
                  <a:srgbClr val="FF0000"/>
                </a:solidFill>
              </a:rPr>
              <a:t>(Num) FinalGrade</a:t>
            </a:r>
            <a:endParaRPr u="sng">
              <a:solidFill>
                <a:srgbClr val="FF0000"/>
              </a:solidFill>
            </a:endParaRPr>
          </a:p>
        </p:txBody>
      </p:sp>
      <p:sp>
        <p:nvSpPr>
          <p:cNvPr id="1523" name="Google Shape;1523;p1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24" name="Google Shape;1524;p13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5" name="Google Shape;1525;p134"/>
          <p:cNvPicPr preferRelativeResize="0"/>
          <p:nvPr/>
        </p:nvPicPr>
        <p:blipFill rotWithShape="1">
          <a:blip r:embed="rId3">
            <a:alphaModFix/>
          </a:blip>
          <a:srcRect b="0" l="0" r="18962" t="0"/>
          <a:stretch/>
        </p:blipFill>
        <p:spPr>
          <a:xfrm>
            <a:off x="533400" y="1791150"/>
            <a:ext cx="4019399" cy="47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34"/>
          <p:cNvSpPr/>
          <p:nvPr/>
        </p:nvSpPr>
        <p:spPr>
          <a:xfrm>
            <a:off x="533400" y="4380675"/>
            <a:ext cx="2073300" cy="1807200"/>
          </a:xfrm>
          <a:prstGeom prst="roundRect">
            <a:avLst>
              <a:gd fmla="val 678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27" name="Google Shape;1527;p134"/>
          <p:cNvSpPr/>
          <p:nvPr/>
        </p:nvSpPr>
        <p:spPr>
          <a:xfrm>
            <a:off x="2463725" y="3788117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(4/12)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b. 設定測試選項</a:t>
            </a:r>
            <a:endParaRPr/>
          </a:p>
        </p:txBody>
      </p:sp>
      <p:sp>
        <p:nvSpPr>
          <p:cNvPr id="1534" name="Google Shape;1534;p13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35"/>
          <p:cNvSpPr txBox="1"/>
          <p:nvPr>
            <p:ph idx="2" type="body"/>
          </p:nvPr>
        </p:nvSpPr>
        <p:spPr>
          <a:xfrm>
            <a:off x="4705350" y="1791150"/>
            <a:ext cx="4019400" cy="29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Supplied test set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200">
                <a:solidFill>
                  <a:schemeClr val="dk1"/>
                </a:solidFill>
              </a:rPr>
              <a:t>以測試資料來評估探勘結果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>
                <a:solidFill>
                  <a:srgbClr val="FF0000"/>
                </a:solidFill>
              </a:rPr>
              <a:t>Set…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1536" name="Google Shape;1536;p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7" name="Google Shape;1537;p13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8" name="Google Shape;1538;p135"/>
          <p:cNvPicPr preferRelativeResize="0"/>
          <p:nvPr/>
        </p:nvPicPr>
        <p:blipFill rotWithShape="1">
          <a:blip r:embed="rId3">
            <a:alphaModFix/>
          </a:blip>
          <a:srcRect b="38826" l="0" r="48940" t="0"/>
          <a:stretch/>
        </p:blipFill>
        <p:spPr>
          <a:xfrm>
            <a:off x="533394" y="1771283"/>
            <a:ext cx="2913225" cy="33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027" y="4397550"/>
            <a:ext cx="3158075" cy="210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0" name="Google Shape;1540;p135"/>
          <p:cNvSpPr/>
          <p:nvPr/>
        </p:nvSpPr>
        <p:spPr>
          <a:xfrm flipH="1" rot="5400000">
            <a:off x="2055961" y="3945357"/>
            <a:ext cx="550500" cy="525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35"/>
          <p:cNvSpPr/>
          <p:nvPr/>
        </p:nvSpPr>
        <p:spPr>
          <a:xfrm>
            <a:off x="726050" y="3502675"/>
            <a:ext cx="2637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2" name="Google Shape;1542;p135"/>
          <p:cNvSpPr/>
          <p:nvPr/>
        </p:nvSpPr>
        <p:spPr>
          <a:xfrm>
            <a:off x="1941950" y="3502675"/>
            <a:ext cx="778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3" name="Google Shape;1543;p135"/>
          <p:cNvSpPr/>
          <p:nvPr/>
        </p:nvSpPr>
        <p:spPr>
          <a:xfrm>
            <a:off x="1057000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544" name="Google Shape;1544;p135"/>
          <p:cNvSpPr/>
          <p:nvPr/>
        </p:nvSpPr>
        <p:spPr>
          <a:xfrm>
            <a:off x="2769325" y="27140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4" name="Google Shape;464;p6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4"/>
          <p:cNvSpPr/>
          <p:nvPr/>
        </p:nvSpPr>
        <p:spPr>
          <a:xfrm>
            <a:off x="4982825" y="1241300"/>
            <a:ext cx="3539400" cy="44370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學生成績資料集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[Slide] Database Slide" id="466" name="Google Shape;4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550" y="510600"/>
            <a:ext cx="899950" cy="8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4"/>
          <p:cNvSpPr/>
          <p:nvPr/>
        </p:nvSpPr>
        <p:spPr>
          <a:xfrm>
            <a:off x="5440625" y="2126775"/>
            <a:ext cx="2623800" cy="800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小美：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8" name="Google Shape;468;p64"/>
          <p:cNvSpPr/>
          <p:nvPr/>
        </p:nvSpPr>
        <p:spPr>
          <a:xfrm>
            <a:off x="5440625" y="4516550"/>
            <a:ext cx="2623800" cy="80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阿明</a:t>
            </a:r>
            <a:r>
              <a:rPr lang="zh-TW" sz="32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MS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69" name="Google Shape;469;p64"/>
          <p:cNvPicPr preferRelativeResize="0"/>
          <p:nvPr/>
        </p:nvPicPr>
        <p:blipFill rotWithShape="1">
          <a:blip r:embed="rId4">
            <a:alphaModFix/>
          </a:blip>
          <a:srcRect b="21605" l="31872" r="23312" t="0"/>
          <a:stretch/>
        </p:blipFill>
        <p:spPr>
          <a:xfrm flipH="1">
            <a:off x="2987448" y="2927475"/>
            <a:ext cx="1658700" cy="163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0" name="Google Shape;470;p64"/>
          <p:cNvPicPr preferRelativeResize="0"/>
          <p:nvPr/>
        </p:nvPicPr>
        <p:blipFill rotWithShape="1">
          <a:blip r:embed="rId5">
            <a:alphaModFix/>
          </a:blip>
          <a:srcRect b="60510" l="0" r="0" t="0"/>
          <a:stretch/>
        </p:blipFill>
        <p:spPr>
          <a:xfrm>
            <a:off x="657725" y="2927477"/>
            <a:ext cx="1687500" cy="1631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471" name="Google Shape;471;p64"/>
          <p:cNvCxnSpPr>
            <a:stCxn id="470" idx="0"/>
            <a:endCxn id="467" idx="1"/>
          </p:cNvCxnSpPr>
          <p:nvPr/>
        </p:nvCxnSpPr>
        <p:spPr>
          <a:xfrm rot="-5400000">
            <a:off x="3270875" y="757577"/>
            <a:ext cx="400500" cy="3939300"/>
          </a:xfrm>
          <a:prstGeom prst="bentConnector2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64"/>
          <p:cNvCxnSpPr>
            <a:stCxn id="470" idx="4"/>
            <a:endCxn id="468" idx="1"/>
          </p:cNvCxnSpPr>
          <p:nvPr/>
        </p:nvCxnSpPr>
        <p:spPr>
          <a:xfrm flipH="1" rot="-5400000">
            <a:off x="3292325" y="2768327"/>
            <a:ext cx="357600" cy="3939300"/>
          </a:xfrm>
          <a:prstGeom prst="bentConnector2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64"/>
          <p:cNvSpPr/>
          <p:nvPr/>
        </p:nvSpPr>
        <p:spPr>
          <a:xfrm>
            <a:off x="1654900" y="1064450"/>
            <a:ext cx="2245200" cy="1201800"/>
          </a:xfrm>
          <a:prstGeom prst="wedgeRoundRectCallout">
            <a:avLst>
              <a:gd fmla="val 41369" name="adj1"/>
              <a:gd fmla="val 9217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</a:t>
            </a:r>
            <a:r>
              <a:rPr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GP的機率為</a:t>
            </a:r>
            <a:endParaRPr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13</a:t>
            </a: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%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4" name="Google Shape;474;p64"/>
          <p:cNvSpPr/>
          <p:nvPr/>
        </p:nvSpPr>
        <p:spPr>
          <a:xfrm>
            <a:off x="1654900" y="5149325"/>
            <a:ext cx="2245200" cy="1201800"/>
          </a:xfrm>
          <a:prstGeom prst="wedgeRoundRectCallout">
            <a:avLst>
              <a:gd fmla="val 39059" name="adj1"/>
              <a:gd fmla="val -88415" name="adj2"/>
              <a:gd fmla="val 0" name="adj3"/>
            </a:avLst>
          </a:prstGeom>
          <a:solidFill>
            <a:srgbClr val="FFFF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讀MS的機率為</a:t>
            </a:r>
            <a:endParaRPr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87%</a:t>
            </a:r>
            <a:endParaRPr sz="32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(5/12)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b. 設定測試選項</a:t>
            </a:r>
            <a:endParaRPr/>
          </a:p>
        </p:txBody>
      </p:sp>
      <p:sp>
        <p:nvSpPr>
          <p:cNvPr id="1551" name="Google Shape;1551;p136"/>
          <p:cNvSpPr txBox="1"/>
          <p:nvPr>
            <p:ph idx="1" type="body"/>
          </p:nvPr>
        </p:nvSpPr>
        <p:spPr>
          <a:xfrm>
            <a:off x="533400" y="4216925"/>
            <a:ext cx="4019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rgbClr val="FF0000"/>
                </a:solidFill>
              </a:rPr>
              <a:t>Open file…</a:t>
            </a:r>
            <a:r>
              <a:rPr lang="zh-TW" sz="2200">
                <a:solidFill>
                  <a:schemeClr val="dk1"/>
                </a:solidFill>
              </a:rPr>
              <a:t> 開啟檔案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chemeClr val="dk1"/>
                </a:solidFill>
              </a:rPr>
              <a:t>選擇測試資料</a:t>
            </a:r>
            <a:br>
              <a:rPr lang="zh-TW" sz="2200">
                <a:solidFill>
                  <a:schemeClr val="dk1"/>
                </a:solidFill>
              </a:rPr>
            </a:br>
            <a:r>
              <a:rPr lang="zh-TW" sz="2200" u="sng">
                <a:solidFill>
                  <a:srgbClr val="FF0000"/>
                </a:solidFill>
              </a:rPr>
              <a:t>stu-sch,gra-2 - test.ods</a:t>
            </a:r>
            <a:endParaRPr sz="2200" u="sng"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rgbClr val="FF0000"/>
                </a:solidFill>
              </a:rPr>
              <a:t>Open</a:t>
            </a:r>
            <a:r>
              <a:rPr lang="zh-TW" sz="2200">
                <a:solidFill>
                  <a:schemeClr val="dk1"/>
                </a:solidFill>
              </a:rPr>
              <a:t> 開啟檔案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 startAt="7"/>
            </a:pPr>
            <a:r>
              <a:rPr lang="zh-TW" sz="2200">
                <a:solidFill>
                  <a:srgbClr val="FF0000"/>
                </a:solidFill>
              </a:rPr>
              <a:t>Close</a:t>
            </a:r>
            <a:r>
              <a:rPr lang="zh-TW" sz="2200">
                <a:solidFill>
                  <a:schemeClr val="dk1"/>
                </a:solidFill>
              </a:rPr>
              <a:t> 退出進階設定</a:t>
            </a:r>
            <a:endParaRPr/>
          </a:p>
        </p:txBody>
      </p:sp>
      <p:sp>
        <p:nvSpPr>
          <p:cNvPr id="1552" name="Google Shape;1552;p1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4" name="Google Shape;1554;p1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5" name="Google Shape;155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2" y="1884613"/>
            <a:ext cx="3158075" cy="2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375" y="1884613"/>
            <a:ext cx="4524375" cy="2847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7" name="Google Shape;1557;p136"/>
          <p:cNvGrpSpPr/>
          <p:nvPr/>
        </p:nvGrpSpPr>
        <p:grpSpPr>
          <a:xfrm>
            <a:off x="6302525" y="1745275"/>
            <a:ext cx="2525150" cy="846900"/>
            <a:chOff x="5641350" y="4562563"/>
            <a:chExt cx="2525150" cy="846900"/>
          </a:xfrm>
        </p:grpSpPr>
        <p:sp>
          <p:nvSpPr>
            <p:cNvPr id="1558" name="Google Shape;1558;p136"/>
            <p:cNvSpPr/>
            <p:nvPr/>
          </p:nvSpPr>
          <p:spPr>
            <a:xfrm>
              <a:off x="6047600" y="4562563"/>
              <a:ext cx="2118900" cy="846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stu-sch,gra-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2 - test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559" name="Google Shape;1559;p136"/>
            <p:cNvPicPr preferRelativeResize="0"/>
            <p:nvPr/>
          </p:nvPicPr>
          <p:blipFill/>
          <p:spPr>
            <a:xfrm>
              <a:off x="5641350" y="4607235"/>
              <a:ext cx="586600" cy="757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0" name="Google Shape;1560;p136"/>
          <p:cNvSpPr/>
          <p:nvPr/>
        </p:nvSpPr>
        <p:spPr>
          <a:xfrm flipH="1">
            <a:off x="2248351" y="2592175"/>
            <a:ext cx="1766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6"/>
          <p:cNvSpPr/>
          <p:nvPr/>
        </p:nvSpPr>
        <p:spPr>
          <a:xfrm>
            <a:off x="2039150" y="3744392"/>
            <a:ext cx="602400" cy="594600"/>
          </a:xfrm>
          <a:prstGeom prst="wedgeEllipseCallout">
            <a:avLst>
              <a:gd fmla="val 76199" name="adj1"/>
              <a:gd fmla="val -3690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10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562" name="Google Shape;1562;p136"/>
          <p:cNvSpPr/>
          <p:nvPr/>
        </p:nvSpPr>
        <p:spPr>
          <a:xfrm>
            <a:off x="638725" y="2641075"/>
            <a:ext cx="981000" cy="401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63" name="Google Shape;1563;p136"/>
          <p:cNvSpPr/>
          <p:nvPr/>
        </p:nvSpPr>
        <p:spPr>
          <a:xfrm>
            <a:off x="5436950" y="1536142"/>
            <a:ext cx="602400" cy="594600"/>
          </a:xfrm>
          <a:prstGeom prst="wedgeEllipseCallout">
            <a:avLst>
              <a:gd fmla="val -21095" name="adj1"/>
              <a:gd fmla="val 7561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564" name="Google Shape;1564;p136"/>
          <p:cNvSpPr/>
          <p:nvPr/>
        </p:nvSpPr>
        <p:spPr>
          <a:xfrm>
            <a:off x="4376725" y="2779225"/>
            <a:ext cx="16098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65" name="Google Shape;1565;p136"/>
          <p:cNvSpPr/>
          <p:nvPr/>
        </p:nvSpPr>
        <p:spPr>
          <a:xfrm>
            <a:off x="7219926" y="4277375"/>
            <a:ext cx="6594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66" name="Google Shape;1566;p136"/>
          <p:cNvSpPr/>
          <p:nvPr/>
        </p:nvSpPr>
        <p:spPr>
          <a:xfrm>
            <a:off x="7473788" y="4699467"/>
            <a:ext cx="602400" cy="594600"/>
          </a:xfrm>
          <a:prstGeom prst="wedgeEllipseCallout">
            <a:avLst>
              <a:gd fmla="val -31262" name="adj1"/>
              <a:gd fmla="val -704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9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567" name="Google Shape;1567;p136"/>
          <p:cNvSpPr/>
          <p:nvPr/>
        </p:nvSpPr>
        <p:spPr>
          <a:xfrm>
            <a:off x="2874225" y="3504500"/>
            <a:ext cx="708900" cy="361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68" name="Google Shape;1568;p136"/>
          <p:cNvSpPr/>
          <p:nvPr/>
        </p:nvSpPr>
        <p:spPr>
          <a:xfrm>
            <a:off x="1110225" y="1791142"/>
            <a:ext cx="602400" cy="594600"/>
          </a:xfrm>
          <a:prstGeom prst="wedgeEllipseCallout">
            <a:avLst>
              <a:gd fmla="val -17389" name="adj1"/>
              <a:gd fmla="val 849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(6/12)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/>
          </a:p>
        </p:txBody>
      </p:sp>
      <p:sp>
        <p:nvSpPr>
          <p:cNvPr id="1575" name="Google Shape;1575;p1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7"/>
          <p:cNvSpPr txBox="1"/>
          <p:nvPr>
            <p:ph idx="2" type="body"/>
          </p:nvPr>
        </p:nvSpPr>
        <p:spPr>
          <a:xfrm>
            <a:off x="5042125" y="2233900"/>
            <a:ext cx="3682500" cy="42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zh-TW">
                <a:solidFill>
                  <a:srgbClr val="FF0000"/>
                </a:solidFill>
              </a:rPr>
              <a:t>More options...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開啟輸出結果的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進階設定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8" name="Google Shape;1578;p1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9" name="Google Shape;1579;p137"/>
          <p:cNvPicPr preferRelativeResize="0"/>
          <p:nvPr/>
        </p:nvPicPr>
        <p:blipFill rotWithShape="1">
          <a:blip r:embed="rId3">
            <a:alphaModFix/>
          </a:blip>
          <a:srcRect b="38826" l="0" r="48940" t="0"/>
          <a:stretch/>
        </p:blipFill>
        <p:spPr>
          <a:xfrm>
            <a:off x="533394" y="1771283"/>
            <a:ext cx="2913225" cy="33154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0" name="Google Shape;1580;p137"/>
          <p:cNvPicPr preferRelativeResize="0"/>
          <p:nvPr/>
        </p:nvPicPr>
        <p:blipFill rotWithShape="1">
          <a:blip r:embed="rId4">
            <a:alphaModFix/>
          </a:blip>
          <a:srcRect b="13837" l="0" r="38038" t="0"/>
          <a:stretch/>
        </p:blipFill>
        <p:spPr>
          <a:xfrm>
            <a:off x="2764525" y="3274050"/>
            <a:ext cx="2277600" cy="35838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1" name="Google Shape;1581;p137"/>
          <p:cNvSpPr/>
          <p:nvPr/>
        </p:nvSpPr>
        <p:spPr>
          <a:xfrm flipH="1">
            <a:off x="2281577" y="4265300"/>
            <a:ext cx="613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7"/>
          <p:cNvSpPr/>
          <p:nvPr/>
        </p:nvSpPr>
        <p:spPr>
          <a:xfrm>
            <a:off x="1277150" y="4369550"/>
            <a:ext cx="8835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83" name="Google Shape;1583;p137"/>
          <p:cNvSpPr/>
          <p:nvPr/>
        </p:nvSpPr>
        <p:spPr>
          <a:xfrm>
            <a:off x="533400" y="4789992"/>
            <a:ext cx="602400" cy="594600"/>
          </a:xfrm>
          <a:prstGeom prst="wedgeEllipseCallout">
            <a:avLst>
              <a:gd fmla="val 69103" name="adj1"/>
              <a:gd fmla="val -4729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11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(7/12)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/>
          </a:p>
        </p:txBody>
      </p:sp>
      <p:sp>
        <p:nvSpPr>
          <p:cNvPr id="1590" name="Google Shape;1590;p1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38"/>
          <p:cNvSpPr txBox="1"/>
          <p:nvPr>
            <p:ph idx="2" type="body"/>
          </p:nvPr>
        </p:nvSpPr>
        <p:spPr>
          <a:xfrm>
            <a:off x="4824375" y="2227300"/>
            <a:ext cx="39003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2"/>
            </a:pPr>
            <a:r>
              <a:rPr lang="zh-TW">
                <a:solidFill>
                  <a:schemeClr val="dk1"/>
                </a:solidFill>
              </a:rPr>
              <a:t>Output predictions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weka.classifiers.evaluation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.output.prediction.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93" name="Google Shape;1593;p1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4" name="Google Shape;159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38"/>
          <p:cNvPicPr preferRelativeResize="0"/>
          <p:nvPr/>
        </p:nvPicPr>
        <p:blipFill rotWithShape="1">
          <a:blip r:embed="rId4">
            <a:alphaModFix/>
          </a:blip>
          <a:srcRect b="3789" l="27087" r="0" t="48241"/>
          <a:stretch/>
        </p:blipFill>
        <p:spPr>
          <a:xfrm>
            <a:off x="2236125" y="4577875"/>
            <a:ext cx="3062800" cy="228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6" name="Google Shape;1596;p138"/>
          <p:cNvSpPr/>
          <p:nvPr/>
        </p:nvSpPr>
        <p:spPr>
          <a:xfrm>
            <a:off x="1518375" y="4053750"/>
            <a:ext cx="7872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97" name="Google Shape;1597;p138"/>
          <p:cNvSpPr/>
          <p:nvPr/>
        </p:nvSpPr>
        <p:spPr>
          <a:xfrm flipH="1" rot="3599066">
            <a:off x="1998637" y="4344301"/>
            <a:ext cx="472578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38"/>
          <p:cNvSpPr/>
          <p:nvPr/>
        </p:nvSpPr>
        <p:spPr>
          <a:xfrm>
            <a:off x="1703175" y="3197967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12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(8/12)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/>
          </a:p>
        </p:txBody>
      </p:sp>
      <p:sp>
        <p:nvSpPr>
          <p:cNvPr id="1605" name="Google Shape;1605;p13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07" name="Google Shape;1607;p1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8" name="Google Shape;160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39"/>
          <p:cNvPicPr preferRelativeResize="0"/>
          <p:nvPr/>
        </p:nvPicPr>
        <p:blipFill rotWithShape="1">
          <a:blip r:embed="rId4">
            <a:alphaModFix/>
          </a:blip>
          <a:srcRect b="50127" l="0" r="43339" t="0"/>
          <a:stretch/>
        </p:blipFill>
        <p:spPr>
          <a:xfrm>
            <a:off x="2569650" y="4777225"/>
            <a:ext cx="2595875" cy="2080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0" name="Google Shape;1610;p139"/>
          <p:cNvSpPr/>
          <p:nvPr/>
        </p:nvSpPr>
        <p:spPr>
          <a:xfrm>
            <a:off x="2154071" y="4027500"/>
            <a:ext cx="5040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11" name="Google Shape;1611;p139"/>
          <p:cNvSpPr/>
          <p:nvPr/>
        </p:nvSpPr>
        <p:spPr>
          <a:xfrm>
            <a:off x="2205450" y="316734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13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612" name="Google Shape;1612;p139"/>
          <p:cNvSpPr/>
          <p:nvPr/>
        </p:nvSpPr>
        <p:spPr>
          <a:xfrm flipH="1" rot="3676693">
            <a:off x="2466452" y="4436255"/>
            <a:ext cx="566842" cy="52467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39"/>
          <p:cNvSpPr txBox="1"/>
          <p:nvPr>
            <p:ph idx="2" type="body"/>
          </p:nvPr>
        </p:nvSpPr>
        <p:spPr>
          <a:xfrm>
            <a:off x="5080325" y="1791150"/>
            <a:ext cx="3644400" cy="34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3"/>
            </a:pPr>
            <a:r>
              <a:rPr lang="zh-TW"/>
              <a:t>按粗體字 </a:t>
            </a:r>
            <a:r>
              <a:rPr b="1" lang="zh-TW" u="sng">
                <a:solidFill>
                  <a:srgbClr val="FF0000"/>
                </a:solidFill>
              </a:rPr>
              <a:t>CSV</a:t>
            </a:r>
            <a:br>
              <a:rPr lang="zh-TW" u="sng"/>
            </a:br>
            <a:r>
              <a:rPr lang="zh-TW"/>
              <a:t>開啟進階設定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4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0" name="Google Shape;1620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1" y="2303019"/>
            <a:ext cx="4019400" cy="366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(9/12)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/>
          </a:p>
        </p:txBody>
      </p:sp>
      <p:sp>
        <p:nvSpPr>
          <p:cNvPr id="1622" name="Google Shape;1622;p14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4"/>
            </a:pPr>
            <a:r>
              <a:rPr lang="zh-TW">
                <a:solidFill>
                  <a:schemeClr val="dk1"/>
                </a:solidFill>
              </a:rPr>
              <a:t>設定參數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rgbClr val="FF0000"/>
                </a:solidFill>
              </a:rPr>
              <a:t>attributes: </a:t>
            </a:r>
            <a:r>
              <a:rPr lang="zh-TW" sz="2200" u="sng">
                <a:solidFill>
                  <a:srgbClr val="FF0000"/>
                </a:solidFill>
              </a:rPr>
              <a:t>1-31</a:t>
            </a:r>
            <a:br>
              <a:rPr lang="zh-TW" sz="2200">
                <a:solidFill>
                  <a:schemeClr val="dk1"/>
                </a:solidFill>
              </a:rPr>
            </a:br>
            <a:r>
              <a:rPr lang="zh-TW" sz="2200">
                <a:solidFill>
                  <a:schemeClr val="dk1"/>
                </a:solidFill>
              </a:rPr>
              <a:t>31為屬性數量，</a:t>
            </a:r>
            <a:br>
              <a:rPr lang="zh-TW" sz="2200">
                <a:solidFill>
                  <a:schemeClr val="dk1"/>
                </a:solidFill>
              </a:rPr>
            </a:br>
            <a:r>
              <a:rPr lang="zh-TW" sz="2200">
                <a:solidFill>
                  <a:schemeClr val="dk1"/>
                </a:solidFill>
              </a:rPr>
              <a:t>表示輸出結果加上全部屬性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rgbClr val="FF0000"/>
                </a:solidFill>
              </a:rPr>
              <a:t>outputFile: </a:t>
            </a:r>
            <a:br>
              <a:rPr lang="zh-TW" sz="2200">
                <a:solidFill>
                  <a:srgbClr val="FF0000"/>
                </a:solidFill>
              </a:rPr>
            </a:br>
            <a:r>
              <a:rPr lang="zh-TW" sz="2000" u="sng">
                <a:solidFill>
                  <a:srgbClr val="FF0000"/>
                </a:solidFill>
              </a:rPr>
              <a:t>stu-sch,gra-2 - test - predict.csv</a:t>
            </a:r>
            <a:br>
              <a:rPr lang="zh-TW" sz="2200">
                <a:solidFill>
                  <a:schemeClr val="dk1"/>
                </a:solidFill>
              </a:rPr>
            </a:br>
            <a:r>
              <a:rPr lang="zh-TW" sz="2200">
                <a:solidFill>
                  <a:schemeClr val="dk1"/>
                </a:solidFill>
              </a:rPr>
              <a:t>將預測結果輸出成檔案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4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>
                <a:solidFill>
                  <a:schemeClr val="dk1"/>
                </a:solidFill>
              </a:rPr>
              <a:t> 離開進階設定</a:t>
            </a:r>
            <a:endParaRPr/>
          </a:p>
        </p:txBody>
      </p:sp>
      <p:sp>
        <p:nvSpPr>
          <p:cNvPr id="1623" name="Google Shape;1623;p1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4" name="Google Shape;1624;p1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40"/>
          <p:cNvSpPr/>
          <p:nvPr/>
        </p:nvSpPr>
        <p:spPr>
          <a:xfrm>
            <a:off x="491000" y="3536375"/>
            <a:ext cx="3707700" cy="1381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26" name="Google Shape;1626;p140"/>
          <p:cNvSpPr/>
          <p:nvPr/>
        </p:nvSpPr>
        <p:spPr>
          <a:xfrm>
            <a:off x="2556438" y="2732842"/>
            <a:ext cx="602400" cy="594600"/>
          </a:xfrm>
          <a:prstGeom prst="wedgeEllipseCallout">
            <a:avLst>
              <a:gd fmla="val -9524" name="adj1"/>
              <a:gd fmla="val 7480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14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627" name="Google Shape;1627;p140"/>
          <p:cNvSpPr/>
          <p:nvPr/>
        </p:nvSpPr>
        <p:spPr>
          <a:xfrm>
            <a:off x="2541229" y="5565825"/>
            <a:ext cx="9501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28" name="Google Shape;1628;p140"/>
          <p:cNvSpPr/>
          <p:nvPr/>
        </p:nvSpPr>
        <p:spPr>
          <a:xfrm>
            <a:off x="805400" y="3698313"/>
            <a:ext cx="22377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29" name="Google Shape;1629;p140"/>
          <p:cNvSpPr/>
          <p:nvPr/>
        </p:nvSpPr>
        <p:spPr>
          <a:xfrm>
            <a:off x="663100" y="4595075"/>
            <a:ext cx="24957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30" name="Google Shape;1630;p140"/>
          <p:cNvSpPr/>
          <p:nvPr/>
        </p:nvSpPr>
        <p:spPr>
          <a:xfrm>
            <a:off x="1824213" y="5746542"/>
            <a:ext cx="602400" cy="594600"/>
          </a:xfrm>
          <a:prstGeom prst="wedgeEllipseCallout">
            <a:avLst>
              <a:gd fmla="val 74458" name="adj1"/>
              <a:gd fmla="val -4097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15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(10/12)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c. 設定輸出結果</a:t>
            </a:r>
            <a:endParaRPr/>
          </a:p>
        </p:txBody>
      </p:sp>
      <p:sp>
        <p:nvSpPr>
          <p:cNvPr id="1637" name="Google Shape;1637;p14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41"/>
          <p:cNvSpPr txBox="1"/>
          <p:nvPr>
            <p:ph idx="2" type="body"/>
          </p:nvPr>
        </p:nvSpPr>
        <p:spPr>
          <a:xfrm>
            <a:off x="4877200" y="1791150"/>
            <a:ext cx="3847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16"/>
            </a:pPr>
            <a:r>
              <a:rPr lang="zh-TW" sz="2200">
                <a:solidFill>
                  <a:srgbClr val="FF0000"/>
                </a:solidFill>
              </a:rPr>
              <a:t>OK</a:t>
            </a:r>
            <a:r>
              <a:rPr lang="zh-TW" sz="2200">
                <a:solidFill>
                  <a:schemeClr val="dk1"/>
                </a:solidFill>
              </a:rPr>
              <a:t> 離開進階設定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40" name="Google Shape;1640;p14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1" name="Google Shape;164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88" y="1770550"/>
            <a:ext cx="4200525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41"/>
          <p:cNvSpPr/>
          <p:nvPr/>
        </p:nvSpPr>
        <p:spPr>
          <a:xfrm>
            <a:off x="2280140" y="6133350"/>
            <a:ext cx="460500" cy="369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43" name="Google Shape;1643;p141"/>
          <p:cNvSpPr/>
          <p:nvPr/>
        </p:nvSpPr>
        <p:spPr>
          <a:xfrm>
            <a:off x="1719313" y="5372317"/>
            <a:ext cx="602400" cy="594600"/>
          </a:xfrm>
          <a:prstGeom prst="wedgeEllipseCallout">
            <a:avLst>
              <a:gd fmla="val 62332" name="adj1"/>
              <a:gd fmla="val 794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16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(11/12)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d. 執行迴歸</a:t>
            </a:r>
            <a:endParaRPr/>
          </a:p>
        </p:txBody>
      </p:sp>
      <p:sp>
        <p:nvSpPr>
          <p:cNvPr id="1650" name="Google Shape;1650;p14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42"/>
          <p:cNvSpPr txBox="1"/>
          <p:nvPr>
            <p:ph idx="2" type="body"/>
          </p:nvPr>
        </p:nvSpPr>
        <p:spPr>
          <a:xfrm>
            <a:off x="4705350" y="2159650"/>
            <a:ext cx="4019400" cy="43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7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>
                <a:solidFill>
                  <a:schemeClr val="dk1"/>
                </a:solidFill>
              </a:rPr>
              <a:t> 開始執行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7"/>
            </a:pPr>
            <a:r>
              <a:rPr lang="zh-TW">
                <a:solidFill>
                  <a:schemeClr val="dk1"/>
                </a:solidFill>
              </a:rPr>
              <a:t>ClassifierPanel ⇨ </a:t>
            </a:r>
            <a:r>
              <a:rPr lang="zh-TW">
                <a:solidFill>
                  <a:srgbClr val="FF0000"/>
                </a:solidFill>
              </a:rPr>
              <a:t>Yes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因為訓練資料和測試資料並非同一份檔案，資料的值域不同，所以需要額外做對映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3" name="Google Shape;1653;p14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4" name="Google Shape;1654;p142"/>
          <p:cNvPicPr preferRelativeResize="0"/>
          <p:nvPr/>
        </p:nvPicPr>
        <p:blipFill rotWithShape="1">
          <a:blip r:embed="rId3">
            <a:alphaModFix/>
          </a:blip>
          <a:srcRect b="0" l="0" r="21004" t="0"/>
          <a:stretch/>
        </p:blipFill>
        <p:spPr>
          <a:xfrm>
            <a:off x="533400" y="1791150"/>
            <a:ext cx="3918125" cy="47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875" y="4370413"/>
            <a:ext cx="3638550" cy="16859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6" name="Google Shape;1656;p142"/>
          <p:cNvSpPr/>
          <p:nvPr/>
        </p:nvSpPr>
        <p:spPr>
          <a:xfrm>
            <a:off x="4819975" y="5537600"/>
            <a:ext cx="533700" cy="411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57" name="Google Shape;1657;p142"/>
          <p:cNvSpPr/>
          <p:nvPr/>
        </p:nvSpPr>
        <p:spPr>
          <a:xfrm>
            <a:off x="635575" y="4737925"/>
            <a:ext cx="9567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58" name="Google Shape;1658;p142"/>
          <p:cNvSpPr/>
          <p:nvPr/>
        </p:nvSpPr>
        <p:spPr>
          <a:xfrm>
            <a:off x="635563" y="3968142"/>
            <a:ext cx="602400" cy="594600"/>
          </a:xfrm>
          <a:prstGeom prst="wedgeEllipseCallout">
            <a:avLst>
              <a:gd fmla="val 18769" name="adj1"/>
              <a:gd fmla="val 779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17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659" name="Google Shape;1659;p142"/>
          <p:cNvSpPr/>
          <p:nvPr/>
        </p:nvSpPr>
        <p:spPr>
          <a:xfrm flipH="1" rot="-1820">
            <a:off x="1684218" y="4637415"/>
            <a:ext cx="566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42"/>
          <p:cNvSpPr/>
          <p:nvPr/>
        </p:nvSpPr>
        <p:spPr>
          <a:xfrm>
            <a:off x="5209963" y="4688642"/>
            <a:ext cx="602400" cy="594600"/>
          </a:xfrm>
          <a:prstGeom prst="wedgeEllipseCallout">
            <a:avLst>
              <a:gd fmla="val -45126" name="adj1"/>
              <a:gd fmla="val 7576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18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STEP 2. 執行迴歸 (12/12)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d. 執行迴歸</a:t>
            </a:r>
            <a:endParaRPr/>
          </a:p>
        </p:txBody>
      </p:sp>
      <p:sp>
        <p:nvSpPr>
          <p:cNvPr id="1667" name="Google Shape;1667;p14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43"/>
          <p:cNvSpPr txBox="1"/>
          <p:nvPr>
            <p:ph idx="2" type="body"/>
          </p:nvPr>
        </p:nvSpPr>
        <p:spPr>
          <a:xfrm>
            <a:off x="5625500" y="1791150"/>
            <a:ext cx="3099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9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增加新的探勘結果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19"/>
            </a:pPr>
            <a:r>
              <a:rPr lang="zh-TW">
                <a:solidFill>
                  <a:srgbClr val="FF0000"/>
                </a:solidFill>
              </a:rPr>
              <a:t>Classifier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70" name="Google Shape;1670;p14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1" name="Google Shape;167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1791148"/>
            <a:ext cx="4960225" cy="471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143"/>
          <p:cNvSpPr/>
          <p:nvPr/>
        </p:nvSpPr>
        <p:spPr>
          <a:xfrm>
            <a:off x="711150" y="5209575"/>
            <a:ext cx="1809900" cy="323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73" name="Google Shape;1673;p143"/>
          <p:cNvSpPr/>
          <p:nvPr/>
        </p:nvSpPr>
        <p:spPr>
          <a:xfrm>
            <a:off x="2653300" y="3085225"/>
            <a:ext cx="2618100" cy="2688600"/>
          </a:xfrm>
          <a:prstGeom prst="roundRect">
            <a:avLst>
              <a:gd fmla="val 3772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74" name="Google Shape;1674;p143"/>
          <p:cNvSpPr/>
          <p:nvPr/>
        </p:nvSpPr>
        <p:spPr>
          <a:xfrm>
            <a:off x="3858838" y="2416717"/>
            <a:ext cx="602400" cy="594600"/>
          </a:xfrm>
          <a:prstGeom prst="wedgeEllipseCallout">
            <a:avLst>
              <a:gd fmla="val -14531" name="adj1"/>
              <a:gd fmla="val 7280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20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675" name="Google Shape;1675;p143"/>
          <p:cNvSpPr/>
          <p:nvPr/>
        </p:nvSpPr>
        <p:spPr>
          <a:xfrm>
            <a:off x="1575788" y="4549917"/>
            <a:ext cx="602400" cy="594600"/>
          </a:xfrm>
          <a:prstGeom prst="wedgeEllipseCallout">
            <a:avLst>
              <a:gd fmla="val -14531" name="adj1"/>
              <a:gd fmla="val 7280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19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2" name="Google Shape;1682;p1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3a. 檢視探勘結果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檢視模型 (1/2)</a:t>
            </a:r>
            <a:endParaRPr/>
          </a:p>
        </p:txBody>
      </p:sp>
      <p:sp>
        <p:nvSpPr>
          <p:cNvPr id="1683" name="Google Shape;1683;p14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4" name="Google Shape;1684;p144"/>
          <p:cNvPicPr preferRelativeResize="0"/>
          <p:nvPr/>
        </p:nvPicPr>
        <p:blipFill rotWithShape="1">
          <a:blip r:embed="rId3">
            <a:alphaModFix/>
          </a:blip>
          <a:srcRect b="11783" l="36011" r="1566" t="21340"/>
          <a:stretch/>
        </p:blipFill>
        <p:spPr>
          <a:xfrm>
            <a:off x="476250" y="2218550"/>
            <a:ext cx="4037225" cy="38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144"/>
          <p:cNvSpPr txBox="1"/>
          <p:nvPr>
            <p:ph idx="2" type="body"/>
          </p:nvPr>
        </p:nvSpPr>
        <p:spPr>
          <a:xfrm>
            <a:off x="4552800" y="1791150"/>
            <a:ext cx="4172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如果</a:t>
            </a:r>
            <a:r>
              <a:rPr b="1" lang="zh-TW">
                <a:solidFill>
                  <a:srgbClr val="38761D"/>
                </a:solidFill>
              </a:rPr>
              <a:t>𝑏 &gt; 0</a:t>
            </a:r>
            <a:br>
              <a:rPr lang="zh-TW"/>
            </a:br>
            <a:r>
              <a:rPr lang="zh-TW"/>
              <a:t>表示該</a:t>
            </a:r>
            <a:r>
              <a:rPr lang="zh-TW">
                <a:solidFill>
                  <a:schemeClr val="dk1"/>
                </a:solidFill>
              </a:rPr>
              <a:t>屬性</a:t>
            </a:r>
            <a:r>
              <a:rPr lang="zh-TW"/>
              <a:t>對FinalGrade</a:t>
            </a:r>
            <a:br>
              <a:rPr lang="zh-TW"/>
            </a:br>
            <a:r>
              <a:rPr lang="zh-TW"/>
              <a:t>有</a:t>
            </a:r>
            <a:r>
              <a:rPr b="1" lang="zh-TW">
                <a:solidFill>
                  <a:srgbClr val="38761D"/>
                </a:solidFill>
              </a:rPr>
              <a:t>正面影響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如果</a:t>
            </a:r>
            <a:r>
              <a:rPr b="1" lang="zh-TW">
                <a:solidFill>
                  <a:srgbClr val="990000"/>
                </a:solidFill>
              </a:rPr>
              <a:t>𝑏 &lt; 0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表示該屬性對FinalGrade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有</a:t>
            </a:r>
            <a:r>
              <a:rPr b="1" lang="zh-TW">
                <a:solidFill>
                  <a:srgbClr val="990000"/>
                </a:solidFill>
              </a:rPr>
              <a:t>負面影響</a:t>
            </a:r>
            <a:endParaRPr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800"/>
              <a:t>※ 𝑏 的數值大小不直接呈現重要性，不可直接以此排序屬性的重要程度</a:t>
            </a:r>
            <a:endParaRPr sz="18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45"/>
          <p:cNvSpPr txBox="1"/>
          <p:nvPr/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對FinalGrade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r>
              <a:rPr b="1" lang="zh-TW" sz="240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負面影響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的屬性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(𝑏為</a:t>
            </a:r>
            <a:r>
              <a:rPr b="1" lang="zh-TW" sz="180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負值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Noto Symbol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ClassFailures (-1.382)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課程不及格程度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Noto Symbol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AlcWorkday (-0.3057)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平日喝酒程度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Noto Symbol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AlcWeeken (-0.1386)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週末喝酒程度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Microsoft JhengHei"/>
              <a:buChar char="●"/>
            </a:pP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HealthStatus (-0.168)</a:t>
            </a:r>
            <a:b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健康狀況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2" name="Google Shape;1692;p1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3a.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檢視模型 (2/2)</a:t>
            </a:r>
            <a:endParaRPr/>
          </a:p>
        </p:txBody>
      </p:sp>
      <p:sp>
        <p:nvSpPr>
          <p:cNvPr id="1693" name="Google Shape;1693;p14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95" name="Google Shape;1695;p14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45"/>
          <p:cNvSpPr txBox="1"/>
          <p:nvPr/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97" name="Google Shape;1697;p145"/>
          <p:cNvPicPr preferRelativeResize="0"/>
          <p:nvPr/>
        </p:nvPicPr>
        <p:blipFill rotWithShape="1">
          <a:blip r:embed="rId3">
            <a:alphaModFix/>
          </a:blip>
          <a:srcRect b="11783" l="36011" r="1566" t="21340"/>
          <a:stretch/>
        </p:blipFill>
        <p:spPr>
          <a:xfrm>
            <a:off x="476250" y="2218550"/>
            <a:ext cx="4037225" cy="384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8" name="Google Shape;1698;p145"/>
          <p:cNvCxnSpPr/>
          <p:nvPr/>
        </p:nvCxnSpPr>
        <p:spPr>
          <a:xfrm>
            <a:off x="987275" y="5236050"/>
            <a:ext cx="1551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45"/>
          <p:cNvCxnSpPr/>
          <p:nvPr/>
        </p:nvCxnSpPr>
        <p:spPr>
          <a:xfrm>
            <a:off x="987275" y="5050950"/>
            <a:ext cx="1339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45"/>
          <p:cNvCxnSpPr/>
          <p:nvPr/>
        </p:nvCxnSpPr>
        <p:spPr>
          <a:xfrm>
            <a:off x="987275" y="4883475"/>
            <a:ext cx="1401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1" name="Google Shape;1701;p145"/>
          <p:cNvCxnSpPr/>
          <p:nvPr/>
        </p:nvCxnSpPr>
        <p:spPr>
          <a:xfrm>
            <a:off x="987275" y="4381025"/>
            <a:ext cx="156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1" name="Google Shape;481;p6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分類演算法</a:t>
            </a:r>
            <a:endParaRPr/>
          </a:p>
        </p:txBody>
      </p:sp>
      <p:sp>
        <p:nvSpPr>
          <p:cNvPr id="482" name="Google Shape;482;p6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J48 (Decision Tree)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決策樹</a:t>
            </a:r>
            <a:br>
              <a:rPr lang="zh-TW"/>
            </a:br>
            <a:r>
              <a:rPr b="0" lang="zh-TW" sz="2400"/>
              <a:t>(Quinlan, 1993)</a:t>
            </a:r>
            <a:endParaRPr b="0" sz="2400"/>
          </a:p>
        </p:txBody>
      </p:sp>
      <p:sp>
        <p:nvSpPr>
          <p:cNvPr id="483" name="Google Shape;483;p65"/>
          <p:cNvSpPr/>
          <p:nvPr/>
        </p:nvSpPr>
        <p:spPr>
          <a:xfrm>
            <a:off x="5308636" y="299925"/>
            <a:ext cx="894000" cy="4455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天氣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4" name="Google Shape;484;p65"/>
          <p:cNvSpPr/>
          <p:nvPr/>
        </p:nvSpPr>
        <p:spPr>
          <a:xfrm>
            <a:off x="3696874" y="1344310"/>
            <a:ext cx="894000" cy="4455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溼度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5" name="Google Shape;485;p65"/>
          <p:cNvSpPr/>
          <p:nvPr/>
        </p:nvSpPr>
        <p:spPr>
          <a:xfrm>
            <a:off x="7134565" y="1344310"/>
            <a:ext cx="894000" cy="445500"/>
          </a:xfrm>
          <a:prstGeom prst="roundRect">
            <a:avLst>
              <a:gd fmla="val 16667" name="adj"/>
            </a:avLst>
          </a:prstGeom>
          <a:solidFill>
            <a:srgbClr val="0B637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起風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6" name="Google Shape;486;p65"/>
          <p:cNvSpPr/>
          <p:nvPr/>
        </p:nvSpPr>
        <p:spPr>
          <a:xfrm>
            <a:off x="5391002" y="1449366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7" name="Google Shape;487;p65"/>
          <p:cNvSpPr/>
          <p:nvPr/>
        </p:nvSpPr>
        <p:spPr>
          <a:xfrm>
            <a:off x="3165216" y="2391768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停辦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8" name="Google Shape;488;p65"/>
          <p:cNvSpPr/>
          <p:nvPr/>
        </p:nvSpPr>
        <p:spPr>
          <a:xfrm>
            <a:off x="4527356" y="2391768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89" name="Google Shape;489;p65"/>
          <p:cNvSpPr/>
          <p:nvPr/>
        </p:nvSpPr>
        <p:spPr>
          <a:xfrm>
            <a:off x="6535858" y="2391768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停辦</a:t>
            </a:r>
            <a:endParaRPr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0" name="Google Shape;490;p65"/>
          <p:cNvSpPr/>
          <p:nvPr/>
        </p:nvSpPr>
        <p:spPr>
          <a:xfrm>
            <a:off x="7897998" y="2391768"/>
            <a:ext cx="729300" cy="340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開場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91" name="Google Shape;491;p65"/>
          <p:cNvCxnSpPr>
            <a:stCxn id="483" idx="2"/>
            <a:endCxn id="484" idx="0"/>
          </p:cNvCxnSpPr>
          <p:nvPr/>
        </p:nvCxnSpPr>
        <p:spPr>
          <a:xfrm flipH="1">
            <a:off x="4143736" y="745425"/>
            <a:ext cx="1611900" cy="598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65"/>
          <p:cNvCxnSpPr>
            <a:stCxn id="483" idx="2"/>
            <a:endCxn id="485" idx="0"/>
          </p:cNvCxnSpPr>
          <p:nvPr/>
        </p:nvCxnSpPr>
        <p:spPr>
          <a:xfrm>
            <a:off x="5755636" y="745425"/>
            <a:ext cx="1825800" cy="598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65"/>
          <p:cNvCxnSpPr>
            <a:stCxn id="485" idx="2"/>
            <a:endCxn id="490" idx="0"/>
          </p:cNvCxnSpPr>
          <p:nvPr/>
        </p:nvCxnSpPr>
        <p:spPr>
          <a:xfrm>
            <a:off x="7581565" y="1789810"/>
            <a:ext cx="681000" cy="602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65"/>
          <p:cNvCxnSpPr>
            <a:stCxn id="485" idx="2"/>
            <a:endCxn id="489" idx="0"/>
          </p:cNvCxnSpPr>
          <p:nvPr/>
        </p:nvCxnSpPr>
        <p:spPr>
          <a:xfrm flipH="1">
            <a:off x="6900565" y="1789810"/>
            <a:ext cx="681000" cy="602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65"/>
          <p:cNvCxnSpPr>
            <a:stCxn id="484" idx="2"/>
            <a:endCxn id="487" idx="0"/>
          </p:cNvCxnSpPr>
          <p:nvPr/>
        </p:nvCxnSpPr>
        <p:spPr>
          <a:xfrm flipH="1">
            <a:off x="3529774" y="1789810"/>
            <a:ext cx="614100" cy="602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65"/>
          <p:cNvCxnSpPr>
            <a:stCxn id="484" idx="2"/>
            <a:endCxn id="488" idx="0"/>
          </p:cNvCxnSpPr>
          <p:nvPr/>
        </p:nvCxnSpPr>
        <p:spPr>
          <a:xfrm>
            <a:off x="4143874" y="1789810"/>
            <a:ext cx="748200" cy="6021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65"/>
          <p:cNvCxnSpPr>
            <a:stCxn id="483" idx="2"/>
            <a:endCxn id="486" idx="0"/>
          </p:cNvCxnSpPr>
          <p:nvPr/>
        </p:nvCxnSpPr>
        <p:spPr>
          <a:xfrm>
            <a:off x="5755636" y="745425"/>
            <a:ext cx="0" cy="703800"/>
          </a:xfrm>
          <a:prstGeom prst="straightConnector1">
            <a:avLst/>
          </a:prstGeom>
          <a:noFill/>
          <a:ln cap="flat" cmpd="sng" w="9525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65"/>
          <p:cNvSpPr txBox="1"/>
          <p:nvPr/>
        </p:nvSpPr>
        <p:spPr>
          <a:xfrm>
            <a:off x="4085322" y="944570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晴朗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9" name="Google Shape;499;p65"/>
          <p:cNvSpPr txBox="1"/>
          <p:nvPr/>
        </p:nvSpPr>
        <p:spPr>
          <a:xfrm>
            <a:off x="6784209" y="860259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雨天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0" name="Google Shape;500;p65"/>
          <p:cNvSpPr txBox="1"/>
          <p:nvPr/>
        </p:nvSpPr>
        <p:spPr>
          <a:xfrm>
            <a:off x="5755613" y="1102642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陰天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1" name="Google Shape;501;p65"/>
          <p:cNvSpPr txBox="1"/>
          <p:nvPr/>
        </p:nvSpPr>
        <p:spPr>
          <a:xfrm>
            <a:off x="3280820" y="1933008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2" name="Google Shape;502;p65"/>
          <p:cNvSpPr txBox="1"/>
          <p:nvPr/>
        </p:nvSpPr>
        <p:spPr>
          <a:xfrm>
            <a:off x="4556535" y="1933019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正常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6669286" y="1933019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8071403" y="1933019"/>
            <a:ext cx="913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</a:t>
            </a:r>
            <a:endParaRPr sz="1600">
              <a:solidFill>
                <a:srgbClr val="666666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如何判斷哪個屬性對成績影響最大？</a:t>
            </a:r>
            <a:endParaRPr sz="3200"/>
          </a:p>
        </p:txBody>
      </p:sp>
      <p:sp>
        <p:nvSpPr>
          <p:cNvPr id="1708" name="Google Shape;1708;p1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09" name="Google Shape;1709;p14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0" name="Google Shape;171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3" y="2500313"/>
            <a:ext cx="5819775" cy="2162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1" name="Google Shape;1711;p146"/>
          <p:cNvSpPr txBox="1"/>
          <p:nvPr>
            <p:ph idx="1" type="body"/>
          </p:nvPr>
        </p:nvSpPr>
        <p:spPr>
          <a:xfrm>
            <a:off x="476250" y="4903750"/>
            <a:ext cx="8191500" cy="1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需使用推論統計的多元迴歸分析</a:t>
            </a:r>
            <a:br>
              <a:rPr lang="zh-TW"/>
            </a:br>
            <a:r>
              <a:rPr lang="zh-TW" sz="1600" u="sng">
                <a:solidFill>
                  <a:schemeClr val="hlink"/>
                </a:solidFill>
                <a:hlinkClick r:id="rId4"/>
              </a:rPr>
              <a:t>http://blog.pulipuli.info/2017/06/spss-interpreting-multiple-regression.html</a:t>
            </a:r>
            <a:r>
              <a:rPr lang="zh-TW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4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p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19" name="Google Shape;1719;p14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3b. 檢視探勘結果</a:t>
            </a:r>
            <a:br>
              <a:rPr lang="zh-TW"/>
            </a:br>
            <a:r>
              <a:rPr lang="zh-TW"/>
              <a:t>整體評估</a:t>
            </a:r>
            <a:endParaRPr/>
          </a:p>
        </p:txBody>
      </p:sp>
      <p:sp>
        <p:nvSpPr>
          <p:cNvPr id="1720" name="Google Shape;1720;p14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4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zh-TW" sz="2200">
                <a:solidFill>
                  <a:srgbClr val="FF0000"/>
                </a:solidFill>
              </a:rPr>
              <a:t>Mean absolute error (MAE) 為 </a:t>
            </a:r>
            <a:r>
              <a:rPr lang="zh-TW" sz="2200" u="sng">
                <a:solidFill>
                  <a:srgbClr val="FF0000"/>
                </a:solidFill>
              </a:rPr>
              <a:t>2.093</a:t>
            </a:r>
            <a:br>
              <a:rPr lang="zh-TW" sz="2200"/>
            </a:br>
            <a:r>
              <a:rPr lang="zh-TW" sz="2200"/>
              <a:t>表示每個預測可能會</a:t>
            </a:r>
            <a:br>
              <a:rPr lang="zh-TW" sz="2200"/>
            </a:br>
            <a:r>
              <a:rPr lang="zh-TW" sz="2200"/>
              <a:t>偏差正負2.093</a:t>
            </a:r>
            <a:endParaRPr sz="2200"/>
          </a:p>
        </p:txBody>
      </p:sp>
      <p:pic>
        <p:nvPicPr>
          <p:cNvPr id="1722" name="Google Shape;1722;p147"/>
          <p:cNvPicPr preferRelativeResize="0"/>
          <p:nvPr/>
        </p:nvPicPr>
        <p:blipFill rotWithShape="1">
          <a:blip r:embed="rId3">
            <a:alphaModFix/>
          </a:blip>
          <a:srcRect b="15138" l="35124" r="2453" t="29042"/>
          <a:stretch/>
        </p:blipFill>
        <p:spPr>
          <a:xfrm>
            <a:off x="533400" y="2961450"/>
            <a:ext cx="4019400" cy="23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147"/>
          <p:cNvSpPr/>
          <p:nvPr/>
        </p:nvSpPr>
        <p:spPr>
          <a:xfrm>
            <a:off x="699625" y="3865225"/>
            <a:ext cx="3346500" cy="296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24" name="Google Shape;1724;p147"/>
          <p:cNvSpPr/>
          <p:nvPr/>
        </p:nvSpPr>
        <p:spPr>
          <a:xfrm>
            <a:off x="2770575" y="2961450"/>
            <a:ext cx="773400" cy="763500"/>
          </a:xfrm>
          <a:prstGeom prst="wedgeEllipseCallout">
            <a:avLst>
              <a:gd fmla="val 35134" name="adj1"/>
              <a:gd fmla="val 7007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/>
              <a:t>Mean Absolute Error (MAE)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平均絕對誤差</a:t>
            </a:r>
            <a:endParaRPr/>
          </a:p>
        </p:txBody>
      </p:sp>
      <p:sp>
        <p:nvSpPr>
          <p:cNvPr id="1731" name="Google Shape;1731;p14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4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i="1" lang="zh-TW" sz="2200">
                <a:solidFill>
                  <a:schemeClr val="dk1"/>
                </a:solidFill>
              </a:rPr>
              <a:t>n</a:t>
            </a:r>
            <a:r>
              <a:rPr lang="zh-TW" sz="2200">
                <a:solidFill>
                  <a:schemeClr val="dk1"/>
                </a:solidFill>
              </a:rPr>
              <a:t> 案例數量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zh-TW" sz="2200">
                <a:solidFill>
                  <a:schemeClr val="dk1"/>
                </a:solidFill>
              </a:rPr>
              <a:t>f</a:t>
            </a:r>
            <a:r>
              <a:rPr baseline="-25000" i="1" lang="zh-TW" sz="2200">
                <a:solidFill>
                  <a:schemeClr val="dk1"/>
                </a:solidFill>
              </a:rPr>
              <a:t>i</a:t>
            </a:r>
            <a:r>
              <a:rPr lang="zh-TW" sz="2200">
                <a:solidFill>
                  <a:schemeClr val="dk1"/>
                </a:solidFill>
              </a:rPr>
              <a:t> 預測值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zh-TW" sz="2200">
                <a:solidFill>
                  <a:schemeClr val="dk1"/>
                </a:solidFill>
              </a:rPr>
              <a:t>y</a:t>
            </a:r>
            <a:r>
              <a:rPr baseline="-25000" i="1" lang="zh-TW" sz="2200">
                <a:solidFill>
                  <a:schemeClr val="dk1"/>
                </a:solidFill>
              </a:rPr>
              <a:t>i</a:t>
            </a:r>
            <a:r>
              <a:rPr lang="zh-TW" sz="2200">
                <a:solidFill>
                  <a:schemeClr val="dk1"/>
                </a:solidFill>
              </a:rPr>
              <a:t> 實際值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2200"/>
              <a:buChar char="●"/>
            </a:pPr>
            <a:r>
              <a:rPr i="1" lang="zh-TW" sz="2200">
                <a:solidFill>
                  <a:schemeClr val="dk1"/>
                </a:solidFill>
              </a:rPr>
              <a:t>e</a:t>
            </a:r>
            <a:r>
              <a:rPr baseline="-25000" i="1" lang="zh-TW" sz="2200">
                <a:solidFill>
                  <a:schemeClr val="dk1"/>
                </a:solidFill>
              </a:rPr>
              <a:t>i</a:t>
            </a:r>
            <a:r>
              <a:rPr lang="zh-TW" sz="2200">
                <a:solidFill>
                  <a:schemeClr val="dk1"/>
                </a:solidFill>
              </a:rPr>
              <a:t> = (</a:t>
            </a:r>
            <a:r>
              <a:rPr i="1" lang="zh-TW" sz="2200">
                <a:solidFill>
                  <a:schemeClr val="dk1"/>
                </a:solidFill>
              </a:rPr>
              <a:t>f</a:t>
            </a:r>
            <a:r>
              <a:rPr baseline="-25000" i="1" lang="zh-TW" sz="2200">
                <a:solidFill>
                  <a:schemeClr val="dk1"/>
                </a:solidFill>
              </a:rPr>
              <a:t>i</a:t>
            </a:r>
            <a:r>
              <a:rPr lang="zh-TW" sz="2200">
                <a:solidFill>
                  <a:schemeClr val="dk1"/>
                </a:solidFill>
              </a:rPr>
              <a:t>  - </a:t>
            </a:r>
            <a:r>
              <a:rPr i="1" lang="zh-TW" sz="2200">
                <a:solidFill>
                  <a:schemeClr val="dk1"/>
                </a:solidFill>
              </a:rPr>
              <a:t>y</a:t>
            </a:r>
            <a:r>
              <a:rPr baseline="-25000" i="1" lang="zh-TW" sz="2200">
                <a:solidFill>
                  <a:schemeClr val="dk1"/>
                </a:solidFill>
              </a:rPr>
              <a:t>i</a:t>
            </a:r>
            <a:r>
              <a:rPr lang="zh-TW" sz="2200">
                <a:solidFill>
                  <a:schemeClr val="dk1"/>
                </a:solidFill>
              </a:rPr>
              <a:t> ) 誤差值</a:t>
            </a:r>
            <a:endParaRPr/>
          </a:p>
        </p:txBody>
      </p:sp>
      <p:sp>
        <p:nvSpPr>
          <p:cNvPr id="1733" name="Google Shape;1733;p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34" name="Google Shape;1734;p14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5" name="Google Shape;1735;p148"/>
          <p:cNvPicPr preferRelativeResize="0"/>
          <p:nvPr/>
        </p:nvPicPr>
        <p:blipFill rotWithShape="1">
          <a:blip r:embed="rId3">
            <a:alphaModFix/>
          </a:blip>
          <a:srcRect b="0" l="0" r="33208" t="0"/>
          <a:stretch/>
        </p:blipFill>
        <p:spPr>
          <a:xfrm>
            <a:off x="533400" y="2929100"/>
            <a:ext cx="3865250" cy="10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48"/>
          <p:cNvPicPr preferRelativeResize="0"/>
          <p:nvPr/>
        </p:nvPicPr>
        <p:blipFill rotWithShape="1">
          <a:blip r:embed="rId3">
            <a:alphaModFix/>
          </a:blip>
          <a:srcRect b="0" l="65878" r="0" t="0"/>
          <a:stretch/>
        </p:blipFill>
        <p:spPr>
          <a:xfrm>
            <a:off x="1555825" y="4136750"/>
            <a:ext cx="1974550" cy="10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Google Shape;1742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328" y="1343025"/>
            <a:ext cx="3336319" cy="30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44" name="Google Shape;1744;p1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3c. 檢視探勘結果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個案評估 (1/6)</a:t>
            </a:r>
            <a:endParaRPr/>
          </a:p>
        </p:txBody>
      </p:sp>
      <p:sp>
        <p:nvSpPr>
          <p:cNvPr id="1745" name="Google Shape;1745;p14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49"/>
          <p:cNvSpPr txBox="1"/>
          <p:nvPr>
            <p:ph idx="1" type="body"/>
          </p:nvPr>
        </p:nvSpPr>
        <p:spPr>
          <a:xfrm>
            <a:off x="533400" y="5298936"/>
            <a:ext cx="40194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剛剛在outputFile設定裡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產生了探勘結果檔案</a:t>
            </a:r>
            <a:endParaRPr/>
          </a:p>
        </p:txBody>
      </p:sp>
      <p:sp>
        <p:nvSpPr>
          <p:cNvPr id="1747" name="Google Shape;1747;p149"/>
          <p:cNvSpPr txBox="1"/>
          <p:nvPr>
            <p:ph idx="2" type="body"/>
          </p:nvPr>
        </p:nvSpPr>
        <p:spPr>
          <a:xfrm>
            <a:off x="5397650" y="2090350"/>
            <a:ext cx="3327000" cy="4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使用LibreOffice</a:t>
            </a:r>
            <a:br>
              <a:rPr lang="zh-TW"/>
            </a:br>
            <a:r>
              <a:rPr lang="zh-TW"/>
              <a:t>開啟CSV檔案</a:t>
            </a:r>
            <a:endParaRPr/>
          </a:p>
        </p:txBody>
      </p:sp>
      <p:pic>
        <p:nvPicPr>
          <p:cNvPr id="1748" name="Google Shape;1748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262" y="3511675"/>
            <a:ext cx="1575575" cy="15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49"/>
          <p:cNvSpPr/>
          <p:nvPr/>
        </p:nvSpPr>
        <p:spPr>
          <a:xfrm>
            <a:off x="5530288" y="3139755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750" name="Google Shape;1750;p149"/>
          <p:cNvSpPr/>
          <p:nvPr/>
        </p:nvSpPr>
        <p:spPr>
          <a:xfrm flipH="1">
            <a:off x="4786455" y="38526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1" name="Google Shape;1751;p149"/>
          <p:cNvGrpSpPr/>
          <p:nvPr/>
        </p:nvGrpSpPr>
        <p:grpSpPr>
          <a:xfrm>
            <a:off x="649355" y="3840988"/>
            <a:ext cx="3879220" cy="1374151"/>
            <a:chOff x="649355" y="3612388"/>
            <a:chExt cx="3879220" cy="1374151"/>
          </a:xfrm>
        </p:grpSpPr>
        <p:sp>
          <p:nvSpPr>
            <p:cNvPr id="1752" name="Google Shape;1752;p149"/>
            <p:cNvSpPr/>
            <p:nvPr/>
          </p:nvSpPr>
          <p:spPr>
            <a:xfrm>
              <a:off x="1568175" y="3761325"/>
              <a:ext cx="29604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200"/>
                <a:t>stu-sch,gra-2 - test - </a:t>
              </a:r>
              <a:r>
                <a:rPr lang="zh-TW" sz="3000">
                  <a:solidFill>
                    <a:srgbClr val="FF0000"/>
                  </a:solidFill>
                </a:rPr>
                <a:t>predict.csv</a:t>
              </a:r>
              <a:endParaRPr sz="3000">
                <a:solidFill>
                  <a:srgbClr val="FF0000"/>
                </a:solidFill>
              </a:endParaRPr>
            </a:p>
          </p:txBody>
        </p:sp>
        <p:pic>
          <p:nvPicPr>
            <p:cNvPr id="1753" name="Google Shape;1753;p1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9355" y="3612388"/>
              <a:ext cx="997486" cy="1374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4" name="Google Shape;1754;p149"/>
          <p:cNvSpPr/>
          <p:nvPr/>
        </p:nvSpPr>
        <p:spPr>
          <a:xfrm flipH="1" rot="5400000">
            <a:off x="2557900" y="3581600"/>
            <a:ext cx="547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49"/>
          <p:cNvSpPr/>
          <p:nvPr/>
        </p:nvSpPr>
        <p:spPr>
          <a:xfrm>
            <a:off x="1324100" y="3184075"/>
            <a:ext cx="1911000" cy="316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1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(2/6)</a:t>
            </a:r>
            <a:endParaRPr/>
          </a:p>
        </p:txBody>
      </p:sp>
      <p:sp>
        <p:nvSpPr>
          <p:cNvPr id="1762" name="Google Shape;1762;p15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50"/>
          <p:cNvSpPr txBox="1"/>
          <p:nvPr>
            <p:ph idx="2" type="body"/>
          </p:nvPr>
        </p:nvSpPr>
        <p:spPr>
          <a:xfrm>
            <a:off x="5024500" y="1791150"/>
            <a:ext cx="37002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LibreOffice Calc的Text Import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按下 </a:t>
            </a:r>
            <a:r>
              <a:rPr b="1" lang="zh-TW">
                <a:solidFill>
                  <a:srgbClr val="FF0000"/>
                </a:solidFill>
              </a:rPr>
              <a:t>OK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65" name="Google Shape;1765;p15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6" name="Google Shape;176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835087"/>
            <a:ext cx="4171951" cy="46678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50"/>
          <p:cNvSpPr/>
          <p:nvPr/>
        </p:nvSpPr>
        <p:spPr>
          <a:xfrm>
            <a:off x="3098025" y="5993025"/>
            <a:ext cx="838200" cy="41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68" name="Google Shape;1768;p150"/>
          <p:cNvSpPr/>
          <p:nvPr/>
        </p:nvSpPr>
        <p:spPr>
          <a:xfrm>
            <a:off x="2608813" y="5398430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(3/6)</a:t>
            </a:r>
            <a:endParaRPr/>
          </a:p>
        </p:txBody>
      </p:sp>
      <p:sp>
        <p:nvSpPr>
          <p:cNvPr id="1775" name="Google Shape;1775;p15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51"/>
          <p:cNvSpPr txBox="1"/>
          <p:nvPr>
            <p:ph idx="2" type="body"/>
          </p:nvPr>
        </p:nvSpPr>
        <p:spPr>
          <a:xfrm>
            <a:off x="5489925" y="1791150"/>
            <a:ext cx="3234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chemeClr val="dk1"/>
                </a:solidFill>
              </a:rPr>
              <a:t>測試結果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chemeClr val="dk1"/>
                </a:solidFill>
              </a:rPr>
              <a:t>其他屬性</a:t>
            </a:r>
            <a:endParaRPr/>
          </a:p>
        </p:txBody>
      </p:sp>
      <p:sp>
        <p:nvSpPr>
          <p:cNvPr id="1777" name="Google Shape;1777;p1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78" name="Google Shape;1778;p15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9" name="Google Shape;177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18200"/>
            <a:ext cx="485775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51"/>
          <p:cNvSpPr/>
          <p:nvPr/>
        </p:nvSpPr>
        <p:spPr>
          <a:xfrm>
            <a:off x="855050" y="3490100"/>
            <a:ext cx="1925100" cy="195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81" name="Google Shape;1781;p151"/>
          <p:cNvSpPr/>
          <p:nvPr/>
        </p:nvSpPr>
        <p:spPr>
          <a:xfrm>
            <a:off x="2780150" y="3490100"/>
            <a:ext cx="2383200" cy="195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82" name="Google Shape;1782;p151"/>
          <p:cNvSpPr/>
          <p:nvPr/>
        </p:nvSpPr>
        <p:spPr>
          <a:xfrm>
            <a:off x="1726188" y="2741730"/>
            <a:ext cx="602400" cy="594600"/>
          </a:xfrm>
          <a:prstGeom prst="wedgeEllipseCallout">
            <a:avLst>
              <a:gd fmla="val -1027" name="adj1"/>
              <a:gd fmla="val 8179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783" name="Google Shape;1783;p151"/>
          <p:cNvSpPr/>
          <p:nvPr/>
        </p:nvSpPr>
        <p:spPr>
          <a:xfrm>
            <a:off x="4059038" y="2741730"/>
            <a:ext cx="602400" cy="594600"/>
          </a:xfrm>
          <a:prstGeom prst="wedgeEllipseCallout">
            <a:avLst>
              <a:gd fmla="val -1027" name="adj1"/>
              <a:gd fmla="val 8179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(4/6)</a:t>
            </a:r>
            <a:endParaRPr/>
          </a:p>
        </p:txBody>
      </p:sp>
      <p:sp>
        <p:nvSpPr>
          <p:cNvPr id="1790" name="Google Shape;1790;p15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52"/>
          <p:cNvSpPr txBox="1"/>
          <p:nvPr>
            <p:ph idx="2" type="body"/>
          </p:nvPr>
        </p:nvSpPr>
        <p:spPr>
          <a:xfrm>
            <a:off x="5456425" y="1791150"/>
            <a:ext cx="32682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inst# 案例編號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actual 實際值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predicted 預測值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error 誤差值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2" name="Google Shape;1792;p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93" name="Google Shape;1793;p15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4" name="Google Shape;179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18200"/>
            <a:ext cx="485775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52"/>
          <p:cNvSpPr/>
          <p:nvPr/>
        </p:nvSpPr>
        <p:spPr>
          <a:xfrm>
            <a:off x="855050" y="3490100"/>
            <a:ext cx="2045100" cy="1950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(5/6)</a:t>
            </a:r>
            <a:endParaRPr/>
          </a:p>
        </p:txBody>
      </p:sp>
      <p:sp>
        <p:nvSpPr>
          <p:cNvPr id="1802" name="Google Shape;1802;p15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53"/>
          <p:cNvSpPr txBox="1"/>
          <p:nvPr>
            <p:ph idx="2" type="body"/>
          </p:nvPr>
        </p:nvSpPr>
        <p:spPr>
          <a:xfrm>
            <a:off x="5391150" y="1791150"/>
            <a:ext cx="3333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accent2"/>
                </a:solidFill>
              </a:rPr>
              <a:t>誤差較大的案例</a:t>
            </a:r>
            <a:br>
              <a:rPr lang="zh-TW">
                <a:solidFill>
                  <a:schemeClr val="accent2"/>
                </a:solidFill>
              </a:rPr>
            </a:br>
            <a:r>
              <a:rPr b="1" lang="zh-TW" sz="3200">
                <a:solidFill>
                  <a:schemeClr val="accent2"/>
                </a:solidFill>
              </a:rPr>
              <a:t>案例編號7</a:t>
            </a:r>
            <a:endParaRPr b="1" sz="3200"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實際值: 6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預測值: </a:t>
            </a:r>
            <a:r>
              <a:rPr lang="zh-TW">
                <a:solidFill>
                  <a:schemeClr val="accent2"/>
                </a:solidFill>
              </a:rPr>
              <a:t>11.936</a:t>
            </a:r>
            <a:endParaRPr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誤差: </a:t>
            </a:r>
            <a:r>
              <a:rPr lang="zh-TW">
                <a:solidFill>
                  <a:schemeClr val="accent2"/>
                </a:solidFill>
              </a:rPr>
              <a:t>5.936</a:t>
            </a:r>
            <a:endParaRPr/>
          </a:p>
        </p:txBody>
      </p:sp>
      <p:sp>
        <p:nvSpPr>
          <p:cNvPr id="1804" name="Google Shape;1804;p1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05" name="Google Shape;1805;p1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6" name="Google Shape;180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18200"/>
            <a:ext cx="485775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7" name="Google Shape;1807;p153"/>
          <p:cNvSpPr/>
          <p:nvPr/>
        </p:nvSpPr>
        <p:spPr>
          <a:xfrm>
            <a:off x="855050" y="4635800"/>
            <a:ext cx="20187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3c. 檢視探勘結果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個案評估 (6/6)</a:t>
            </a:r>
            <a:endParaRPr/>
          </a:p>
        </p:txBody>
      </p:sp>
      <p:sp>
        <p:nvSpPr>
          <p:cNvPr id="1814" name="Google Shape;1814;p15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54"/>
          <p:cNvSpPr txBox="1"/>
          <p:nvPr>
            <p:ph idx="2" type="body"/>
          </p:nvPr>
        </p:nvSpPr>
        <p:spPr>
          <a:xfrm>
            <a:off x="5391150" y="1791150"/>
            <a:ext cx="3333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誤差較小的案例</a:t>
            </a:r>
            <a:br>
              <a:rPr lang="zh-TW">
                <a:solidFill>
                  <a:srgbClr val="38761D"/>
                </a:solidFill>
              </a:rPr>
            </a:br>
            <a:r>
              <a:rPr b="1" lang="zh-TW" sz="3200">
                <a:solidFill>
                  <a:srgbClr val="38761D"/>
                </a:solidFill>
              </a:rPr>
              <a:t>案例編號2</a:t>
            </a:r>
            <a:endParaRPr b="1" sz="3200"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實際值: 11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預測值: </a:t>
            </a:r>
            <a:r>
              <a:rPr lang="zh-TW">
                <a:solidFill>
                  <a:srgbClr val="38761D"/>
                </a:solidFill>
              </a:rPr>
              <a:t>11.342</a:t>
            </a:r>
            <a:endParaRPr>
              <a:solidFill>
                <a:srgbClr val="38761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誤差: </a:t>
            </a:r>
            <a:r>
              <a:rPr lang="zh-TW">
                <a:solidFill>
                  <a:srgbClr val="38761D"/>
                </a:solidFill>
              </a:rPr>
              <a:t>0.342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816" name="Google Shape;1816;p1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17" name="Google Shape;1817;p15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8" name="Google Shape;181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18200"/>
            <a:ext cx="4857750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154"/>
          <p:cNvSpPr/>
          <p:nvPr/>
        </p:nvSpPr>
        <p:spPr>
          <a:xfrm>
            <a:off x="855050" y="3807200"/>
            <a:ext cx="20187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55"/>
          <p:cNvSpPr txBox="1"/>
          <p:nvPr>
            <p:ph idx="2" type="body"/>
          </p:nvPr>
        </p:nvSpPr>
        <p:spPr>
          <a:xfrm>
            <a:off x="4705350" y="1867350"/>
            <a:ext cx="4019400" cy="43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目標屬性設為空白</a:t>
            </a:r>
            <a:endParaRPr sz="2200"/>
          </a:p>
        </p:txBody>
      </p:sp>
      <p:pic>
        <p:nvPicPr>
          <p:cNvPr id="1826" name="Google Shape;1826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876" y="2880761"/>
            <a:ext cx="3194350" cy="2806063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155"/>
          <p:cNvSpPr txBox="1"/>
          <p:nvPr>
            <p:ph idx="1" type="body"/>
          </p:nvPr>
        </p:nvSpPr>
        <p:spPr>
          <a:xfrm>
            <a:off x="533400" y="1867350"/>
            <a:ext cx="4019400" cy="43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chemeClr val="dk1"/>
                </a:solidFill>
              </a:rPr>
              <a:t>目標屬性有已數值</a:t>
            </a:r>
            <a:endParaRPr/>
          </a:p>
        </p:txBody>
      </p:sp>
      <p:pic>
        <p:nvPicPr>
          <p:cNvPr id="1828" name="Google Shape;1828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925" y="2862066"/>
            <a:ext cx="3194350" cy="2843408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1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測試資料與未知資料的差異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數值型的目標屬性</a:t>
            </a:r>
            <a:endParaRPr/>
          </a:p>
        </p:txBody>
      </p:sp>
      <p:sp>
        <p:nvSpPr>
          <p:cNvPr id="1830" name="Google Shape;1830;p1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31" name="Google Shape;1831;p15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2" name="Google Shape;1832;p155"/>
          <p:cNvGrpSpPr/>
          <p:nvPr/>
        </p:nvGrpSpPr>
        <p:grpSpPr>
          <a:xfrm>
            <a:off x="5022750" y="2019750"/>
            <a:ext cx="3384600" cy="889800"/>
            <a:chOff x="5163950" y="4672237"/>
            <a:chExt cx="3384600" cy="889800"/>
          </a:xfrm>
        </p:grpSpPr>
        <p:sp>
          <p:nvSpPr>
            <p:cNvPr id="1833" name="Google Shape;1833;p155"/>
            <p:cNvSpPr/>
            <p:nvPr/>
          </p:nvSpPr>
          <p:spPr>
            <a:xfrm>
              <a:off x="5686850" y="4672238"/>
              <a:ext cx="2861700" cy="889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stu-sch,gra-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3 - unknown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834" name="Google Shape;1834;p155"/>
            <p:cNvPicPr preferRelativeResize="0"/>
            <p:nvPr/>
          </p:nvPicPr>
          <p:blipFill/>
          <p:spPr>
            <a:xfrm>
              <a:off x="5163950" y="4672237"/>
              <a:ext cx="688925" cy="88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5" name="Google Shape;1835;p155"/>
          <p:cNvGrpSpPr/>
          <p:nvPr/>
        </p:nvGrpSpPr>
        <p:grpSpPr>
          <a:xfrm>
            <a:off x="850800" y="2019750"/>
            <a:ext cx="3384600" cy="889800"/>
            <a:chOff x="5163950" y="4672237"/>
            <a:chExt cx="3384600" cy="889800"/>
          </a:xfrm>
        </p:grpSpPr>
        <p:sp>
          <p:nvSpPr>
            <p:cNvPr id="1836" name="Google Shape;1836;p155"/>
            <p:cNvSpPr/>
            <p:nvPr/>
          </p:nvSpPr>
          <p:spPr>
            <a:xfrm>
              <a:off x="5686850" y="4672238"/>
              <a:ext cx="2861700" cy="889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u="sng">
                  <a:solidFill>
                    <a:srgbClr val="0000FF"/>
                  </a:solidFill>
                </a:rPr>
                <a:t>stu-sch,gra-</a:t>
              </a:r>
              <a:br>
                <a:rPr lang="zh-TW" sz="2400" u="sng">
                  <a:solidFill>
                    <a:srgbClr val="0000FF"/>
                  </a:solidFill>
                </a:rPr>
              </a:br>
              <a:r>
                <a:rPr lang="zh-TW" sz="2400" u="sng">
                  <a:solidFill>
                    <a:srgbClr val="FF0000"/>
                  </a:solidFill>
                </a:rPr>
                <a:t>2 - test</a:t>
              </a:r>
              <a:r>
                <a:rPr lang="zh-TW" sz="2400" u="sng">
                  <a:solidFill>
                    <a:srgbClr val="0000FF"/>
                  </a:solidFill>
                </a:rPr>
                <a:t>.ods</a:t>
              </a:r>
              <a:endParaRPr sz="24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837" name="Google Shape;1837;p155"/>
            <p:cNvPicPr preferRelativeResize="0"/>
            <p:nvPr/>
          </p:nvPicPr>
          <p:blipFill/>
          <p:spPr>
            <a:xfrm>
              <a:off x="5163950" y="4672237"/>
              <a:ext cx="688925" cy="889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